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86" r:id="rId3"/>
    <p:sldId id="293" r:id="rId4"/>
    <p:sldId id="300" r:id="rId5"/>
    <p:sldId id="308" r:id="rId6"/>
    <p:sldId id="296" r:id="rId7"/>
    <p:sldId id="299" r:id="rId8"/>
    <p:sldId id="301" r:id="rId9"/>
    <p:sldId id="302" r:id="rId10"/>
    <p:sldId id="306" r:id="rId11"/>
    <p:sldId id="303" r:id="rId12"/>
    <p:sldId id="305" r:id="rId13"/>
    <p:sldId id="307" r:id="rId14"/>
    <p:sldId id="315" r:id="rId15"/>
    <p:sldId id="316" r:id="rId16"/>
    <p:sldId id="317" r:id="rId17"/>
    <p:sldId id="318" r:id="rId18"/>
    <p:sldId id="319" r:id="rId19"/>
    <p:sldId id="320" r:id="rId20"/>
    <p:sldId id="309" r:id="rId21"/>
    <p:sldId id="310" r:id="rId22"/>
    <p:sldId id="322" r:id="rId23"/>
    <p:sldId id="323" r:id="rId24"/>
    <p:sldId id="311" r:id="rId25"/>
    <p:sldId id="324" r:id="rId26"/>
    <p:sldId id="312" r:id="rId27"/>
    <p:sldId id="313" r:id="rId28"/>
  </p:sldIdLst>
  <p:sldSz cx="9906000" cy="6858000" type="A4"/>
  <p:notesSz cx="6858000" cy="9144000"/>
  <p:embeddedFontLst>
    <p:embeddedFont>
      <p:font typeface="Yoon 윤고딕 550_TT" panose="020B0600000101010101" charset="-127"/>
      <p:regular r:id="rId30"/>
    </p:embeddedFont>
    <p:embeddedFont>
      <p:font typeface="12롯데마트행복Bold" panose="02020603020101020101" pitchFamily="18" charset="-127"/>
      <p:regular r:id="rId31"/>
    </p:embeddedFont>
    <p:embeddedFont>
      <p:font typeface="GeosansLight" panose="020B0600000101010101"/>
      <p:regular r:id="rId32"/>
      <p:italic r:id="rId33"/>
    </p:embeddedFont>
    <p:embeddedFont>
      <p:font typeface="HY견고딕" panose="02030600000101010101" pitchFamily="18" charset="-127"/>
      <p:regular r:id="rId34"/>
    </p:embeddedFont>
    <p:embeddedFont>
      <p:font typeface="AppleGothic" panose="020B0600000101010101" charset="-127"/>
      <p:regular r:id="rId35"/>
    </p:embeddedFont>
    <p:embeddedFont>
      <p:font typeface="AvantGarde Bk BT" panose="020B0402020202020204"/>
      <p:regular r:id="rId36"/>
      <p:italic r:id="rId37"/>
    </p:embeddedFont>
    <p:embeddedFont>
      <p:font typeface="나눔고딕 ExtraBold" panose="020D0904000000000000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29F"/>
    <a:srgbClr val="DA2E47"/>
    <a:srgbClr val="E28560"/>
    <a:srgbClr val="2BE1DD"/>
    <a:srgbClr val="404040"/>
    <a:srgbClr val="B06B58"/>
    <a:srgbClr val="6AAB2F"/>
    <a:srgbClr val="C59E31"/>
    <a:srgbClr val="576CB1"/>
    <a:srgbClr val="29C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9" autoAdjust="0"/>
    <p:restoredTop sz="86511" autoAdjust="0"/>
  </p:normalViewPr>
  <p:slideViewPr>
    <p:cSldViewPr>
      <p:cViewPr varScale="1">
        <p:scale>
          <a:sx n="40" d="100"/>
          <a:sy n="40" d="100"/>
        </p:scale>
        <p:origin x="534" y="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40B7B-5FB7-49DF-853A-439B2986FD3E}" type="datetimeFigureOut">
              <a:rPr lang="ko-KR" altLang="en-US" smtClean="0"/>
              <a:t>2014-10-22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2C62-D0DD-48B7-B00C-A83AF5ECF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26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2C62-D0DD-48B7-B00C-A83AF5ECF6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653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 smtClean="0"/>
              <a:t>안드로이드</a:t>
            </a:r>
            <a:r>
              <a:rPr lang="ko-KR" altLang="en-US" dirty="0" smtClean="0"/>
              <a:t> 시스템으로 부터 </a:t>
            </a:r>
            <a:r>
              <a:rPr lang="en-US" altLang="ko-KR" dirty="0" err="1" smtClean="0"/>
              <a:t>LayoutInflater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객체를 얻어옴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err="1" smtClean="0"/>
              <a:t>Inflater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root</a:t>
            </a:r>
            <a:r>
              <a:rPr lang="ko-KR" altLang="en-US" baseline="0" dirty="0" smtClean="0"/>
              <a:t>에 해당하는 </a:t>
            </a:r>
            <a:r>
              <a:rPr lang="en-US" altLang="ko-KR" baseline="0" dirty="0" smtClean="0"/>
              <a:t>layout </a:t>
            </a:r>
            <a:r>
              <a:rPr lang="ko-KR" altLang="en-US" baseline="0" dirty="0" smtClean="0"/>
              <a:t>연결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Root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layout </a:t>
            </a:r>
            <a:r>
              <a:rPr lang="ko-KR" altLang="en-US" baseline="0" dirty="0" smtClean="0"/>
              <a:t>생성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Layout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view </a:t>
            </a:r>
            <a:r>
              <a:rPr lang="ko-KR" altLang="en-US" baseline="0" dirty="0" smtClean="0"/>
              <a:t>객체 </a:t>
            </a:r>
            <a:r>
              <a:rPr lang="en-US" altLang="ko-KR" baseline="0" dirty="0" smtClean="0"/>
              <a:t>add - </a:t>
            </a:r>
            <a:r>
              <a:rPr lang="en-US" altLang="ko-KR" baseline="0" dirty="0" err="1" smtClean="0"/>
              <a:t>i</a:t>
            </a:r>
            <a:r>
              <a:rPr lang="en-US" altLang="ko-KR" dirty="0" err="1" smtClean="0"/>
              <a:t>n_view</a:t>
            </a:r>
            <a:r>
              <a:rPr lang="ko-KR" altLang="en-US" dirty="0" smtClean="0"/>
              <a:t>를 추가한 벡터는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객체에 대한 벡터</a:t>
            </a:r>
            <a:r>
              <a:rPr lang="en-US" altLang="ko-KR" dirty="0" smtClean="0"/>
              <a:t>!!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* </a:t>
            </a:r>
            <a:r>
              <a:rPr lang="en-US" altLang="ko-KR" dirty="0" err="1" smtClean="0"/>
              <a:t>In_view</a:t>
            </a:r>
            <a:r>
              <a:rPr lang="ko-KR" altLang="en-US" dirty="0" smtClean="0"/>
              <a:t>는 별도의 </a:t>
            </a:r>
            <a:r>
              <a:rPr lang="en-US" altLang="ko-KR" dirty="0" smtClean="0"/>
              <a:t>layout</a:t>
            </a:r>
            <a:r>
              <a:rPr lang="en-US" altLang="ko-KR" baseline="0" dirty="0" smtClean="0"/>
              <a:t> xml </a:t>
            </a:r>
            <a:r>
              <a:rPr lang="ko-KR" altLang="en-US" baseline="0" dirty="0" smtClean="0"/>
              <a:t>→ 부품 같은 역할</a:t>
            </a:r>
            <a:endParaRPr lang="en-US" altLang="ko-KR" baseline="0" dirty="0" smtClean="0"/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err="1" smtClean="0"/>
              <a:t>인플레이터를</a:t>
            </a:r>
            <a:r>
              <a:rPr lang="ko-KR" altLang="en-US" baseline="0" dirty="0" smtClean="0"/>
              <a:t> 사용하는 이유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화면 출력 속도 향상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화면의 작은 부분에 변화가 발생하였을 때 전체 화면 단위로 출력하는 것보다 해당 부분만을 화면에 출력하는 것이 시스템 성능에 도움이 됨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문서 공간 절약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전체 화면의 공간을 차지하는 </a:t>
            </a:r>
            <a:r>
              <a:rPr lang="en-US" altLang="ko-KR" baseline="0" dirty="0" smtClean="0"/>
              <a:t>xml</a:t>
            </a:r>
            <a:r>
              <a:rPr lang="ko-KR" altLang="en-US" baseline="0" dirty="0" smtClean="0"/>
              <a:t> 문서를 여러 개 만드는 것 보다 용도별로 </a:t>
            </a:r>
            <a:r>
              <a:rPr lang="en-US" altLang="ko-KR" baseline="0" dirty="0" smtClean="0"/>
              <a:t>xml </a:t>
            </a:r>
            <a:r>
              <a:rPr lang="ko-KR" altLang="en-US" baseline="0" dirty="0" smtClean="0"/>
              <a:t>문서를 나누어 보관하면 상대적으로 적은 공간으로 차지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xml </a:t>
            </a:r>
            <a:r>
              <a:rPr lang="ko-KR" altLang="en-US" baseline="0" dirty="0" smtClean="0"/>
              <a:t>레이아웃 공유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부품처럼 작은 단위로 나눌 수 있음 </a:t>
            </a:r>
            <a:r>
              <a:rPr lang="en-US" altLang="ko-KR" baseline="0" dirty="0" smtClean="0"/>
              <a:t>–&gt; 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내 애플리케이션들 사이에서 </a:t>
            </a:r>
            <a:r>
              <a:rPr lang="en-US" altLang="ko-KR" baseline="0" dirty="0" smtClean="0"/>
              <a:t>xml </a:t>
            </a:r>
            <a:r>
              <a:rPr lang="ko-KR" altLang="en-US" baseline="0" dirty="0" smtClean="0"/>
              <a:t>파일 공유 가능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endParaRPr lang="en-US" altLang="ko-KR" baseline="0" dirty="0" smtClean="0"/>
          </a:p>
          <a:p>
            <a:pPr marL="0" indent="0">
              <a:buFontTx/>
              <a:buNone/>
            </a:pP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ko-KR" altLang="en-US" baseline="0" dirty="0" smtClean="0"/>
              <a:t>학습향상 </a:t>
            </a:r>
            <a:r>
              <a:rPr lang="ko-KR" altLang="en-US" baseline="0" dirty="0" err="1" smtClean="0"/>
              <a:t>스터디와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CIS </a:t>
            </a:r>
            <a:r>
              <a:rPr lang="ko-KR" altLang="en-US" baseline="0" dirty="0" err="1" smtClean="0"/>
              <a:t>스터디</a:t>
            </a:r>
            <a:r>
              <a:rPr lang="ko-KR" altLang="en-US" baseline="0" dirty="0" smtClean="0"/>
              <a:t> 신청하는 페이지는 다른 </a:t>
            </a:r>
            <a:r>
              <a:rPr lang="en-US" altLang="ko-KR" baseline="0" dirty="0" smtClean="0"/>
              <a:t>activity </a:t>
            </a:r>
            <a:r>
              <a:rPr lang="ko-KR" altLang="en-US" baseline="0" dirty="0" smtClean="0"/>
              <a:t>지만 각 신청 팀원 정보를 받는 내용은 같으므로 </a:t>
            </a:r>
            <a:r>
              <a:rPr lang="en-US" altLang="ko-KR" baseline="0" dirty="0" smtClean="0"/>
              <a:t>member_inview.xml </a:t>
            </a:r>
            <a:r>
              <a:rPr lang="ko-KR" altLang="en-US" baseline="0" dirty="0" smtClean="0"/>
              <a:t>공유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다른 관점이지만 객체지향 언어의 장점과 비슷한 맥락에 있다고 볼 수 있음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클래스 재사용 등등</a:t>
            </a:r>
            <a:r>
              <a:rPr lang="en-US" altLang="ko-KR" baseline="0" dirty="0" smtClean="0"/>
              <a:t>..)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F8D8A-7B97-496A-B73C-BA02B48AFE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17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내장형 데이터베이스</a:t>
            </a:r>
            <a:endParaRPr lang="en-US" altLang="ko-KR" dirty="0" smtClean="0"/>
          </a:p>
          <a:p>
            <a:r>
              <a:rPr lang="ko-KR" altLang="en-US" dirty="0" smtClean="0"/>
              <a:t>파일과 마찬가지로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는 기본적으로 생성된 애플리케이션에 종속적인데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가벼운 파일 기반인 </a:t>
            </a:r>
            <a:r>
              <a:rPr lang="en-US" altLang="ko-KR" dirty="0" smtClean="0"/>
              <a:t>SQLite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는 내장형 디바이스에 적합하다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클래스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SQLiteDatabase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다루는 작업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(insert, update, query, delete)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SQLiteOpenHelper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생성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업그레이드를 담당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F8D8A-7B97-496A-B73C-BA02B48AFE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93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AsyncTask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안드로이드에서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작업을 처리하는 객체이다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>
              <a:buAutoNum type="arabicParenR"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 간의 완료 시간 차이로 인해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싱크가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맞지 않는 문제 해결을 위해 사용하였다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background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 시작 전에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작업을 진행하는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onPreExecute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background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작업을 진행하는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doInBackground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 완료 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작업을 진행하는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onPostExecute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F8D8A-7B97-496A-B73C-BA02B48AFE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4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아이디어회의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회의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희</a:t>
            </a:r>
            <a:r>
              <a:rPr lang="ko-KR" altLang="en-US" baseline="0" dirty="0" smtClean="0"/>
              <a:t> 인터뷰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서버</a:t>
            </a:r>
            <a:r>
              <a:rPr lang="en-US" altLang="ko-KR" baseline="0" dirty="0" smtClean="0"/>
              <a:t>-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병행 구현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디자인 적용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베타버전 완성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 설문조사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전문가 설문조사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2C62-D0DD-48B7-B00C-A83AF5ECF6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91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아이디어회의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회의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희</a:t>
            </a:r>
            <a:r>
              <a:rPr lang="ko-KR" altLang="en-US" baseline="0" dirty="0" smtClean="0"/>
              <a:t> 인터뷰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서버</a:t>
            </a:r>
            <a:r>
              <a:rPr lang="en-US" altLang="ko-KR" baseline="0" dirty="0" smtClean="0"/>
              <a:t>-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병행 구현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디자인 적용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베타버전 완성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 설문조사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전문가 설문조사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2C62-D0DD-48B7-B00C-A83AF5ECF6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06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2C62-D0DD-48B7-B00C-A83AF5ECF6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94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2C62-D0DD-48B7-B00C-A83AF5ECF6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2C62-D0DD-48B7-B00C-A83AF5ECF6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808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빨간 테두리 안에 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프레그먼트가</a:t>
            </a:r>
            <a:r>
              <a:rPr lang="ko-KR" altLang="en-US" baseline="0" dirty="0" smtClean="0"/>
              <a:t> 현재 화면에 보여지고 있는 페이지</a:t>
            </a:r>
            <a:endParaRPr lang="en-US" altLang="ko-KR" baseline="0" dirty="0" smtClean="0"/>
          </a:p>
          <a:p>
            <a:r>
              <a:rPr lang="ko-KR" altLang="en-US" baseline="0" dirty="0" smtClean="0"/>
              <a:t>바로 옆 페이지를 미리 생성하여 기억하고 있음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처음 실행했을 때 빨간 페이지를 보여주고 초록 페이지까지 생성 완료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바로 넘어갈 수 있도록 대기 상태인 셈</a:t>
            </a:r>
            <a:r>
              <a:rPr lang="en-US" altLang="ko-KR" baseline="0" dirty="0" smtClean="0"/>
              <a:t>), </a:t>
            </a:r>
            <a:r>
              <a:rPr lang="ko-KR" altLang="en-US" baseline="0" dirty="0" smtClean="0"/>
              <a:t>파란 페이지는 아직 생성 전</a:t>
            </a:r>
            <a:endParaRPr lang="en-US" altLang="ko-KR" baseline="0" dirty="0" smtClean="0"/>
          </a:p>
          <a:p>
            <a:r>
              <a:rPr lang="ko-KR" altLang="en-US" baseline="0" dirty="0" smtClean="0"/>
              <a:t>초록 페이지로 넘어가면 파란 페이지 생성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빨간 페이지 기억</a:t>
            </a:r>
            <a:endParaRPr lang="en-US" altLang="ko-KR" baseline="0" dirty="0" smtClean="0"/>
          </a:p>
          <a:p>
            <a:r>
              <a:rPr lang="ko-KR" altLang="en-US" baseline="0" dirty="0" smtClean="0"/>
              <a:t>파란 페이지로 넘어가면 빨간 페이지 정보 지움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초록 페이지만 기억하고 있음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첫 번째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두 번째 </a:t>
            </a:r>
            <a:r>
              <a:rPr lang="en-US" altLang="ko-KR" baseline="0" dirty="0" smtClean="0"/>
              <a:t>fragment</a:t>
            </a:r>
            <a:r>
              <a:rPr lang="ko-KR" altLang="en-US" baseline="0" dirty="0" smtClean="0"/>
              <a:t>에 오류 부분이 있으면 실행하자마자 꺼짐</a:t>
            </a:r>
            <a:endParaRPr lang="en-US" altLang="ko-KR" baseline="0" dirty="0" smtClean="0"/>
          </a:p>
          <a:p>
            <a:r>
              <a:rPr lang="ko-KR" altLang="en-US" baseline="0" dirty="0" smtClean="0"/>
              <a:t>세 번째 </a:t>
            </a:r>
            <a:r>
              <a:rPr lang="en-US" altLang="ko-KR" baseline="0" dirty="0" smtClean="0"/>
              <a:t>fragment</a:t>
            </a:r>
            <a:r>
              <a:rPr lang="ko-KR" altLang="en-US" baseline="0" dirty="0" smtClean="0"/>
              <a:t>에 오류가 있으면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두 번째 페이지로 넘어갈 때 꺼짐</a:t>
            </a:r>
            <a:endParaRPr lang="en-US" altLang="ko-KR" baseline="0" dirty="0" smtClean="0"/>
          </a:p>
          <a:p>
            <a:r>
              <a:rPr lang="ko-KR" altLang="en-US" baseline="0" dirty="0" smtClean="0"/>
              <a:t>보이는 것보다 한 페이지 앞서 생성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F8D8A-7B97-496A-B73C-BA02B48AFE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0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보이는 화면은 </a:t>
            </a:r>
            <a:r>
              <a:rPr lang="en-US" altLang="ko-KR" dirty="0" smtClean="0"/>
              <a:t>Main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화면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Drawer </a:t>
            </a:r>
            <a:r>
              <a:rPr lang="ko-KR" altLang="en-US" baseline="0" dirty="0" smtClean="0"/>
              <a:t>화면은 화면 밖에 숨겨져 있음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openDrawer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실행 시 메인 화면 위로 덮이면서 나타남</a:t>
            </a:r>
            <a:endParaRPr lang="en-US" altLang="ko-KR" baseline="0" dirty="0" smtClean="0"/>
          </a:p>
          <a:p>
            <a:r>
              <a:rPr lang="en-US" altLang="ko-KR" dirty="0" err="1" smtClean="0"/>
              <a:t>closeDrawer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실행 시 다시 화면 밖으로 밀려남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F8D8A-7B97-496A-B73C-BA02B48AFE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7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안드로이드용</a:t>
            </a:r>
            <a:r>
              <a:rPr lang="ko-KR" altLang="en-US" dirty="0" smtClean="0"/>
              <a:t> 오픈 소스로 여러 그래프 제공</a:t>
            </a:r>
            <a:endParaRPr lang="en-US" altLang="ko-KR" dirty="0" smtClean="0"/>
          </a:p>
          <a:p>
            <a:r>
              <a:rPr lang="ko-KR" altLang="en-US" dirty="0" smtClean="0"/>
              <a:t>최신 버전인 </a:t>
            </a:r>
            <a:r>
              <a:rPr lang="en-US" altLang="ko-KR" dirty="0" smtClean="0"/>
              <a:t>achartengine-1.1.0.jar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라이브러리 추가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지금까지도 계속 개발되어지고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오픈소스이기</a:t>
            </a:r>
            <a:r>
              <a:rPr lang="ko-KR" altLang="en-US" baseline="0" dirty="0" smtClean="0"/>
              <a:t> 때문에 변경 및 발전이 가능하다는 장점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F8D8A-7B97-496A-B73C-BA02B48AFE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93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0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5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5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3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5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0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88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2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24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963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2B09C-45D8-4773-9725-3588D7F9D0FA}" type="datetimeFigureOut">
              <a:rPr lang="ko-KR" altLang="en-US" smtClean="0"/>
              <a:pPr/>
              <a:t>2014-10-22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234F6-1A0E-45B8-BE7E-D772713D82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44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eg"/><Relationship Id="rId7" Type="http://schemas.openxmlformats.org/officeDocument/2006/relationships/image" Target="../media/image42.jpg"/><Relationship Id="rId12" Type="http://schemas.openxmlformats.org/officeDocument/2006/relationships/image" Target="../media/image3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11" Type="http://schemas.openxmlformats.org/officeDocument/2006/relationships/image" Target="../media/image46.jpg"/><Relationship Id="rId5" Type="http://schemas.openxmlformats.org/officeDocument/2006/relationships/image" Target="../media/image40.jpeg"/><Relationship Id="rId10" Type="http://schemas.openxmlformats.org/officeDocument/2006/relationships/image" Target="../media/image45.jpg"/><Relationship Id="rId4" Type="http://schemas.openxmlformats.org/officeDocument/2006/relationships/image" Target="../media/image39.jpg"/><Relationship Id="rId9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png"/><Relationship Id="rId7" Type="http://schemas.openxmlformats.org/officeDocument/2006/relationships/image" Target="../media/image54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image" Target="../media/image57.jpg"/><Relationship Id="rId4" Type="http://schemas.openxmlformats.org/officeDocument/2006/relationships/image" Target="../media/image51.png"/><Relationship Id="rId9" Type="http://schemas.openxmlformats.org/officeDocument/2006/relationships/image" Target="../media/image5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image" Target="../media/image14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gif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gif"/><Relationship Id="rId4" Type="http://schemas.openxmlformats.org/officeDocument/2006/relationships/image" Target="../media/image5.png"/><Relationship Id="rId9" Type="http://schemas.openxmlformats.org/officeDocument/2006/relationships/image" Target="../media/image10.gif"/><Relationship Id="rId14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e2.do/xpMHmdJ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log.naver.com/songej324/220157476456" TargetMode="Externa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551374" y="6669360"/>
            <a:ext cx="792088" cy="10772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  <a:latin typeface="AvantGarde Bk BT" panose="020B0402020202020204" pitchFamily="34" charset="0"/>
              </a:rPr>
              <a:t>Date</a:t>
            </a: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  <a:latin typeface="AvantGarde Bk BT" panose="020B0402020202020204" pitchFamily="34" charset="0"/>
              </a:rPr>
              <a:t> </a:t>
            </a:r>
            <a:r>
              <a:rPr lang="en-US" altLang="ko-KR" sz="700" dirty="0" smtClean="0">
                <a:solidFill>
                  <a:schemeClr val="bg1">
                    <a:lumMod val="50000"/>
                  </a:schemeClr>
                </a:solidFill>
                <a:latin typeface="AvantGarde Bk BT" panose="020B0402020202020204" pitchFamily="34" charset="0"/>
              </a:rPr>
              <a:t>: 2014. 5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AvantGarde Bk BT" panose="020B0402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 rot="21071113">
            <a:off x="-13157" y="4538452"/>
            <a:ext cx="184858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dirty="0" smtClean="0">
                <a:solidFill>
                  <a:srgbClr val="30C29F"/>
                </a:solidFill>
                <a:latin typeface="AvantGarde Bk BT" panose="020B0402020202020204" pitchFamily="34" charset="0"/>
              </a:rPr>
              <a:t>Copyright </a:t>
            </a:r>
            <a:r>
              <a:rPr lang="ko-KR" altLang="en-US" sz="700" dirty="0" smtClean="0">
                <a:solidFill>
                  <a:srgbClr val="30C29F"/>
                </a:solidFill>
                <a:latin typeface="AvantGarde Bk BT" panose="020B0402020202020204" pitchFamily="34" charset="0"/>
              </a:rPr>
              <a:t>ⓒ </a:t>
            </a:r>
            <a:r>
              <a:rPr lang="en-US" altLang="ko-KR" sz="700" dirty="0" smtClean="0">
                <a:solidFill>
                  <a:srgbClr val="30C29F"/>
                </a:solidFill>
                <a:latin typeface="AvantGarde Bk BT" panose="020B0402020202020204" pitchFamily="34" charset="0"/>
              </a:rPr>
              <a:t>All Right Reserved by </a:t>
            </a:r>
            <a:r>
              <a:rPr lang="en-US" altLang="ko-KR" sz="700" dirty="0" err="1" smtClean="0">
                <a:solidFill>
                  <a:srgbClr val="30C29F"/>
                </a:solidFill>
                <a:latin typeface="AvantGarde Bk BT" panose="020B0402020202020204" pitchFamily="34" charset="0"/>
              </a:rPr>
              <a:t>shinpro</a:t>
            </a:r>
            <a:endParaRPr lang="ko-KR" altLang="en-US" sz="700" dirty="0">
              <a:solidFill>
                <a:srgbClr val="30C29F"/>
              </a:solidFill>
              <a:latin typeface="AvantGarde Bk BT" panose="020B040202020202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17" y="6320878"/>
            <a:ext cx="1006081" cy="37479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-1" y="0"/>
            <a:ext cx="9906001" cy="4725144"/>
            <a:chOff x="-1" y="0"/>
            <a:chExt cx="9906001" cy="4725144"/>
          </a:xfrm>
        </p:grpSpPr>
        <p:sp>
          <p:nvSpPr>
            <p:cNvPr id="2" name="직사각형 1"/>
            <p:cNvSpPr/>
            <p:nvPr/>
          </p:nvSpPr>
          <p:spPr>
            <a:xfrm>
              <a:off x="-1" y="0"/>
              <a:ext cx="9906001" cy="4725144"/>
            </a:xfrm>
            <a:custGeom>
              <a:avLst/>
              <a:gdLst>
                <a:gd name="connsiteX0" fmla="*/ 0 w 3058699"/>
                <a:gd name="connsiteY0" fmla="*/ 0 h 1124744"/>
                <a:gd name="connsiteX1" fmla="*/ 3058699 w 3058699"/>
                <a:gd name="connsiteY1" fmla="*/ 0 h 1124744"/>
                <a:gd name="connsiteX2" fmla="*/ 3058699 w 3058699"/>
                <a:gd name="connsiteY2" fmla="*/ 1124744 h 1124744"/>
                <a:gd name="connsiteX3" fmla="*/ 0 w 3058699"/>
                <a:gd name="connsiteY3" fmla="*/ 1124744 h 1124744"/>
                <a:gd name="connsiteX4" fmla="*/ 0 w 3058699"/>
                <a:gd name="connsiteY4" fmla="*/ 0 h 1124744"/>
                <a:gd name="connsiteX0" fmla="*/ 0 w 3058699"/>
                <a:gd name="connsiteY0" fmla="*/ 0 h 1124744"/>
                <a:gd name="connsiteX1" fmla="*/ 3058699 w 3058699"/>
                <a:gd name="connsiteY1" fmla="*/ 0 h 1124744"/>
                <a:gd name="connsiteX2" fmla="*/ 2525847 w 3058699"/>
                <a:gd name="connsiteY2" fmla="*/ 828715 h 1124744"/>
                <a:gd name="connsiteX3" fmla="*/ 0 w 3058699"/>
                <a:gd name="connsiteY3" fmla="*/ 1124744 h 1124744"/>
                <a:gd name="connsiteX4" fmla="*/ 0 w 3058699"/>
                <a:gd name="connsiteY4" fmla="*/ 0 h 11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699" h="1124744">
                  <a:moveTo>
                    <a:pt x="0" y="0"/>
                  </a:moveTo>
                  <a:lnTo>
                    <a:pt x="3058699" y="0"/>
                  </a:lnTo>
                  <a:lnTo>
                    <a:pt x="2525847" y="828715"/>
                  </a:lnTo>
                  <a:lnTo>
                    <a:pt x="0" y="1124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2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8180204" y="3475046"/>
              <a:ext cx="1725796" cy="1250098"/>
            </a:xfrm>
            <a:prstGeom prst="line">
              <a:avLst/>
            </a:prstGeom>
            <a:ln w="3175">
              <a:solidFill>
                <a:srgbClr val="DA2E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4528043" y="1439321"/>
            <a:ext cx="2901691" cy="1291647"/>
            <a:chOff x="4519624" y="1564749"/>
            <a:chExt cx="2901691" cy="1291647"/>
          </a:xfrm>
        </p:grpSpPr>
        <p:sp>
          <p:nvSpPr>
            <p:cNvPr id="22" name="직사각형 21"/>
            <p:cNvSpPr/>
            <p:nvPr/>
          </p:nvSpPr>
          <p:spPr>
            <a:xfrm rot="758272">
              <a:off x="5338694" y="1564749"/>
              <a:ext cx="208262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n-US" altLang="ko-KR" sz="2800" kern="0" dirty="0" smtClean="0">
                  <a:solidFill>
                    <a:schemeClr val="bg1"/>
                  </a:solidFill>
                  <a:latin typeface="Metropolis 1920" pitchFamily="50" charset="0"/>
                  <a:ea typeface="Yoon 윤고딕 550_TT" pitchFamily="18" charset="-127"/>
                </a:rPr>
                <a:t>TEAM</a:t>
              </a:r>
            </a:p>
            <a:p>
              <a:pPr algn="ctr" fontAlgn="base"/>
              <a:r>
                <a:rPr lang="en-US" altLang="ko-KR" sz="4400" kern="0" dirty="0" smtClean="0">
                  <a:solidFill>
                    <a:schemeClr val="bg1"/>
                  </a:solidFill>
                  <a:latin typeface="Metropolis 1920" pitchFamily="50" charset="0"/>
                  <a:ea typeface="Yoon 윤고딕 550_TT" pitchFamily="18" charset="-127"/>
                </a:rPr>
                <a:t>JUJU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 rot="21050277">
              <a:off x="4519624" y="2579397"/>
              <a:ext cx="16578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kern="0" dirty="0" smtClean="0">
                  <a:solidFill>
                    <a:schemeClr val="bg1"/>
                  </a:solidFill>
                  <a:latin typeface="Stiff Staff" pitchFamily="50" charset="0"/>
                  <a:ea typeface="GeosansLight" panose="02000603020000020003" pitchFamily="2" charset="-127"/>
                </a:rPr>
                <a:t>www.shin-pro.pro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 rot="10800000" flipV="1">
            <a:off x="-6" y="0"/>
            <a:ext cx="9906001" cy="2060848"/>
          </a:xfrm>
          <a:custGeom>
            <a:avLst/>
            <a:gdLst>
              <a:gd name="connsiteX0" fmla="*/ 0 w 9906001"/>
              <a:gd name="connsiteY0" fmla="*/ 0 h 792088"/>
              <a:gd name="connsiteX1" fmla="*/ 9906001 w 9906001"/>
              <a:gd name="connsiteY1" fmla="*/ 0 h 792088"/>
              <a:gd name="connsiteX2" fmla="*/ 9906001 w 9906001"/>
              <a:gd name="connsiteY2" fmla="*/ 792088 h 792088"/>
              <a:gd name="connsiteX3" fmla="*/ 0 w 9906001"/>
              <a:gd name="connsiteY3" fmla="*/ 792088 h 792088"/>
              <a:gd name="connsiteX4" fmla="*/ 0 w 9906001"/>
              <a:gd name="connsiteY4" fmla="*/ 0 h 792088"/>
              <a:gd name="connsiteX0" fmla="*/ 0 w 9906001"/>
              <a:gd name="connsiteY0" fmla="*/ 0 h 792088"/>
              <a:gd name="connsiteX1" fmla="*/ 9906001 w 9906001"/>
              <a:gd name="connsiteY1" fmla="*/ 0 h 792088"/>
              <a:gd name="connsiteX2" fmla="*/ 0 w 9906001"/>
              <a:gd name="connsiteY2" fmla="*/ 792088 h 792088"/>
              <a:gd name="connsiteX3" fmla="*/ 0 w 9906001"/>
              <a:gd name="connsiteY3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1" h="792088">
                <a:moveTo>
                  <a:pt x="0" y="0"/>
                </a:moveTo>
                <a:lnTo>
                  <a:pt x="9906001" y="0"/>
                </a:ln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8972961" y="1124744"/>
            <a:ext cx="933034" cy="743527"/>
          </a:xfrm>
          <a:prstGeom prst="line">
            <a:avLst/>
          </a:prstGeom>
          <a:ln w="3175">
            <a:solidFill>
              <a:srgbClr val="DA2E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:\라이브러리\Desktop\핸드폰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1621">
            <a:off x="1057280" y="2018452"/>
            <a:ext cx="1543050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라이브러리\Desktop\핸드폰2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98">
            <a:off x="2481889" y="3125015"/>
            <a:ext cx="960718" cy="201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 rot="21077854">
            <a:off x="4188170" y="2536124"/>
            <a:ext cx="39276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8000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K!Study</a:t>
            </a:r>
            <a:endParaRPr lang="ko-KR" altLang="en-US" sz="8000" b="1" kern="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3390" y="5445224"/>
            <a:ext cx="3118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/>
              <a:t>송은주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박주원</a:t>
            </a:r>
            <a:endParaRPr lang="en-US" altLang="ko-KR" dirty="0" smtClean="0"/>
          </a:p>
          <a:p>
            <a:pPr algn="r"/>
            <a:r>
              <a:rPr lang="ko-KR" altLang="en-US" dirty="0" err="1" smtClean="0"/>
              <a:t>총장배</a:t>
            </a:r>
            <a:r>
              <a:rPr lang="ko-KR" altLang="en-US" dirty="0" smtClean="0"/>
              <a:t> 소프트웨어 경진대회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2014-10-22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1996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3573016"/>
            <a:ext cx="9906000" cy="3284984"/>
          </a:xfrm>
          <a:prstGeom prst="rect">
            <a:avLst/>
          </a:prstGeom>
          <a:solidFill>
            <a:srgbClr val="28B3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226761" y="5114065"/>
            <a:ext cx="1440160" cy="14401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Server</a:t>
            </a:r>
          </a:p>
        </p:txBody>
      </p:sp>
      <p:sp>
        <p:nvSpPr>
          <p:cNvPr id="11" name="타원 10"/>
          <p:cNvSpPr/>
          <p:nvPr/>
        </p:nvSpPr>
        <p:spPr>
          <a:xfrm>
            <a:off x="6385540" y="5110637"/>
            <a:ext cx="1440160" cy="14401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Android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065060" y="5114065"/>
            <a:ext cx="1440160" cy="14401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953000" y="4545621"/>
            <a:ext cx="0" cy="3600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741932" y="4545621"/>
            <a:ext cx="1080120" cy="3600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8400000">
            <a:off x="3094076" y="4557571"/>
            <a:ext cx="1080120" cy="3600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024516" y="3645024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Soho Std" pitchFamily="18" charset="0"/>
                <a:ea typeface="Yoon 윤고딕 550_TT" pitchFamily="18" charset="-127"/>
              </a:rPr>
              <a:t>BUSINESS OVERVIEW  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5863481" y="3875856"/>
            <a:ext cx="4042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0" y="3875856"/>
            <a:ext cx="40245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6" descr="H:\02.shinpro_개인일상폴더\shinpro 문서\shinpro_블로그관리\shinpro PPT배경\shinpro #014. PPT배경\관련이미지\circle-icons\circle-icons\full-color\png\128px\glob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6" y="229867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D:\라이브러리\Desktop\Fullvie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4" t="53688" r="50805" b="15361"/>
          <a:stretch/>
        </p:blipFill>
        <p:spPr bwMode="auto">
          <a:xfrm>
            <a:off x="3426188" y="947289"/>
            <a:ext cx="3087210" cy="23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D:\라이브러리\Desktop\Fullvie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1" t="54169" r="27668" b="14880"/>
          <a:stretch/>
        </p:blipFill>
        <p:spPr bwMode="auto">
          <a:xfrm>
            <a:off x="6818790" y="971355"/>
            <a:ext cx="3087210" cy="23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D:\라이브러리\Desktop\Fullvie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53155" r="71787" b="15894"/>
          <a:stretch/>
        </p:blipFill>
        <p:spPr bwMode="auto">
          <a:xfrm>
            <a:off x="209606" y="1036206"/>
            <a:ext cx="3087210" cy="23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2974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0" y="1847435"/>
            <a:ext cx="1836632" cy="3265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86" y="1847435"/>
            <a:ext cx="1838581" cy="3268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46" y="1866254"/>
            <a:ext cx="1843903" cy="3278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15" y="1866254"/>
            <a:ext cx="1843903" cy="3278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58" y="1866254"/>
            <a:ext cx="1843903" cy="32780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0" y="1855139"/>
            <a:ext cx="1832299" cy="32574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47" y="1844824"/>
            <a:ext cx="1843903" cy="327804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137" y="1844825"/>
            <a:ext cx="1812261" cy="327079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11" y="1844825"/>
            <a:ext cx="1861937" cy="327079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86" y="1846735"/>
            <a:ext cx="1856979" cy="33012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:\02.shinpro_개인일상폴더\shinpro 문서\shinpro_블로그관리\shinpro PPT배경\shinpro #014. PPT배경\관련이미지\circle-icons\circle-icons\full-color\png\128px\glob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6" y="229867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-7144" y="6552169"/>
            <a:ext cx="9915525" cy="1718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6669972"/>
            <a:ext cx="9908381" cy="216024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339332" y="340390"/>
            <a:ext cx="4940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673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64078824" descr="EMB00000a7833d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7" y="1196752"/>
            <a:ext cx="5044517" cy="365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64077544" descr="EMB00000a7833d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59747" y="4090057"/>
            <a:ext cx="30670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64078984" descr="EMB00000a7833a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00" y="3645024"/>
            <a:ext cx="3393428" cy="279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41148" y="618614"/>
            <a:ext cx="8056268" cy="190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:\02.shinpro_개인일상폴더\shinpro 문서\shinpro_블로그관리\shinpro PPT배경\shinpro #014. PPT배경\관련이미지\circle-icons\circle-icons\full-color\png\128px\glob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6" y="229867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2388121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273480" y="2388121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23174" y="340390"/>
            <a:ext cx="10983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Server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416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41148" y="618614"/>
            <a:ext cx="7893486" cy="190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:\02.shinpro_개인일상폴더\shinpro 문서\shinpro_블로그관리\shinpro PPT배경\shinpro #014. PPT배경\관련이미지\circle-icons\circle-icons\full-color\png\128px\glob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6" y="229867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534634" y="340390"/>
            <a:ext cx="13869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88659" y="696047"/>
            <a:ext cx="199285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어싱크태스크</a:t>
            </a:r>
            <a:endParaRPr lang="en-US" altLang="ko-KR" sz="2500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500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뷰페이저</a:t>
            </a:r>
            <a:endParaRPr lang="en-US" altLang="ko-KR" sz="2500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500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드로워</a:t>
            </a:r>
            <a:endParaRPr lang="en-US" altLang="ko-KR" sz="2500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500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에이차트</a:t>
            </a:r>
            <a:endParaRPr lang="en-US" altLang="ko-KR" sz="2500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500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내장디비</a:t>
            </a:r>
            <a:endParaRPr lang="en-US" altLang="ko-KR" sz="2500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500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인플레이터</a:t>
            </a:r>
            <a:endParaRPr lang="en-US" altLang="ko-KR" sz="2500" dirty="0" smtClea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1517362"/>
            <a:ext cx="9906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한쪽 모서리가 잘린 사각형 15"/>
          <p:cNvSpPr/>
          <p:nvPr/>
        </p:nvSpPr>
        <p:spPr>
          <a:xfrm flipH="1">
            <a:off x="0" y="1517362"/>
            <a:ext cx="9906000" cy="5340638"/>
          </a:xfrm>
          <a:prstGeom prst="snip1Rect">
            <a:avLst>
              <a:gd name="adj" fmla="val 50000"/>
            </a:avLst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endCxn id="16" idx="0"/>
          </p:cNvCxnSpPr>
          <p:nvPr/>
        </p:nvCxnSpPr>
        <p:spPr>
          <a:xfrm flipH="1">
            <a:off x="0" y="877410"/>
            <a:ext cx="3322298" cy="3310271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257556" y="2699347"/>
            <a:ext cx="783704" cy="783704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H:\02.shinpro_개인일상폴더\shinpro 문서\shinpro_블로그관리\shinpro PPT배경\shinpro #014. PPT배경\관련이미지\circle-icons\circle-icons\full-color\png\128px\profle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37" y="2804457"/>
            <a:ext cx="180341" cy="18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229675" y="3008957"/>
            <a:ext cx="839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POWERPOINT</a:t>
            </a:r>
          </a:p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PROFESSIONAL</a:t>
            </a:r>
          </a:p>
        </p:txBody>
      </p:sp>
      <p:sp>
        <p:nvSpPr>
          <p:cNvPr id="26" name="타원 25"/>
          <p:cNvSpPr/>
          <p:nvPr/>
        </p:nvSpPr>
        <p:spPr>
          <a:xfrm>
            <a:off x="4257556" y="3795829"/>
            <a:ext cx="783704" cy="783704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H:\02.shinpro_개인일상폴더\shinpro 문서\shinpro_블로그관리\shinpro PPT배경\shinpro #014. PPT배경\관련이미지\circle-icons\circle-icons\full-color\png\128px\profle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37" y="3900939"/>
            <a:ext cx="180341" cy="18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229675" y="4105439"/>
            <a:ext cx="839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POWERPOINT</a:t>
            </a:r>
          </a:p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PROFESSIONAL</a:t>
            </a:r>
          </a:p>
        </p:txBody>
      </p:sp>
      <p:sp>
        <p:nvSpPr>
          <p:cNvPr id="31" name="타원 30"/>
          <p:cNvSpPr/>
          <p:nvPr/>
        </p:nvSpPr>
        <p:spPr>
          <a:xfrm>
            <a:off x="5681542" y="3528432"/>
            <a:ext cx="1268720" cy="1268720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573872" y="3795829"/>
            <a:ext cx="783704" cy="783704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 descr="H:\02.shinpro_개인일상폴더\shinpro 문서\shinpro_블로그관리\shinpro PPT배경\shinpro #014. PPT배경\관련이미지\circle-icons\circle-icons\full-color\png\128px\profle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53" y="3900939"/>
            <a:ext cx="180341" cy="18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7545991" y="4105439"/>
            <a:ext cx="839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POWERPOINT</a:t>
            </a:r>
          </a:p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PROFESSIONAL</a:t>
            </a:r>
          </a:p>
        </p:txBody>
      </p:sp>
      <p:sp>
        <p:nvSpPr>
          <p:cNvPr id="36" name="타원 35"/>
          <p:cNvSpPr/>
          <p:nvPr/>
        </p:nvSpPr>
        <p:spPr>
          <a:xfrm>
            <a:off x="7573872" y="2709684"/>
            <a:ext cx="783704" cy="783704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 descr="H:\02.shinpro_개인일상폴더\shinpro 문서\shinpro_블로그관리\shinpro PPT배경\shinpro #014. PPT배경\관련이미지\circle-icons\circle-icons\full-color\png\128px\profle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53" y="2814794"/>
            <a:ext cx="180341" cy="18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7545991" y="3019294"/>
            <a:ext cx="839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POWERPOINT</a:t>
            </a:r>
          </a:p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PROFESSIONAL</a:t>
            </a:r>
          </a:p>
        </p:txBody>
      </p:sp>
      <p:sp>
        <p:nvSpPr>
          <p:cNvPr id="39" name="갈매기형 수장 38"/>
          <p:cNvSpPr/>
          <p:nvPr/>
        </p:nvSpPr>
        <p:spPr>
          <a:xfrm>
            <a:off x="7048853" y="3851469"/>
            <a:ext cx="432048" cy="622647"/>
          </a:xfrm>
          <a:prstGeom prst="chevron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 rot="10800000">
            <a:off x="5169025" y="3854533"/>
            <a:ext cx="432048" cy="622647"/>
          </a:xfrm>
          <a:prstGeom prst="chevron">
            <a:avLst/>
          </a:prstGeom>
          <a:solidFill>
            <a:srgbClr val="334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" name="Picture 2" descr="H:\02.shinpro_개인일상폴더\shinpro 문서\shinpro_블로그관리\shinpro PPT배경\shinpro #014. PPT배경\관련이미지\circle-icons\circle-icons\full-color\png\128px\profle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75" y="3933056"/>
            <a:ext cx="498253" cy="49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이등변 삼각형 41"/>
          <p:cNvSpPr/>
          <p:nvPr/>
        </p:nvSpPr>
        <p:spPr>
          <a:xfrm rot="8123055">
            <a:off x="2233033" y="1844108"/>
            <a:ext cx="364152" cy="4009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323746" y="2839926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err="1" smtClean="0">
                <a:latin typeface="Soho Std" pitchFamily="18" charset="0"/>
              </a:rPr>
              <a:t>Asynctask</a:t>
            </a:r>
            <a:endParaRPr lang="en-US" altLang="ko-KR" sz="2400" kern="0" dirty="0">
              <a:solidFill>
                <a:schemeClr val="bg1"/>
              </a:solidFill>
              <a:latin typeface="Soho Std" pitchFamily="18" charset="0"/>
              <a:ea typeface="AppleGothic" panose="02000503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311201" y="3926071"/>
            <a:ext cx="1610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Soho Std" pitchFamily="18" charset="0"/>
              </a:rPr>
              <a:t>View Pager</a:t>
            </a:r>
            <a:endParaRPr lang="en-US" altLang="ko-KR" sz="2400" kern="0" dirty="0">
              <a:solidFill>
                <a:schemeClr val="bg1"/>
              </a:solidFill>
              <a:latin typeface="Soho Std" pitchFamily="18" charset="0"/>
              <a:ea typeface="AppleGothic" panose="02000503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100987" y="2839926"/>
            <a:ext cx="1192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 smtClean="0">
                <a:latin typeface="Soho Std" pitchFamily="18" charset="0"/>
              </a:rPr>
              <a:t>A-Chart</a:t>
            </a:r>
            <a:endParaRPr lang="en-US" altLang="ko-KR" sz="2400" kern="0" dirty="0">
              <a:solidFill>
                <a:schemeClr val="bg1"/>
              </a:solidFill>
              <a:latin typeface="Soho Std" pitchFamily="18" charset="0"/>
              <a:ea typeface="AppleGothic" panose="02000503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097580" y="3940656"/>
            <a:ext cx="1072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 smtClean="0">
                <a:latin typeface="Soho Std" pitchFamily="18" charset="0"/>
              </a:rPr>
              <a:t>SQLite</a:t>
            </a:r>
            <a:endParaRPr lang="en-US" altLang="ko-KR" sz="2400" kern="0" dirty="0">
              <a:solidFill>
                <a:schemeClr val="bg1"/>
              </a:solidFill>
              <a:latin typeface="Soho Std" pitchFamily="18" charset="0"/>
              <a:ea typeface="AppleGothic" panose="02000503000000000000" pitchFamily="2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1992081" y="6381328"/>
            <a:ext cx="79139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7597802" y="5023457"/>
            <a:ext cx="783704" cy="783704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2" descr="H:\02.shinpro_개인일상폴더\shinpro 문서\shinpro_블로그관리\shinpro PPT배경\shinpro #014. PPT배경\관련이미지\circle-icons\circle-icons\full-color\png\128px\profle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83" y="5128567"/>
            <a:ext cx="180341" cy="18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7569921" y="5333067"/>
            <a:ext cx="839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POWERPOINT</a:t>
            </a:r>
          </a:p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PROFESSIONAL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357576" y="51791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Soho Std" pitchFamily="18" charset="0"/>
              </a:rPr>
              <a:t>Drawer</a:t>
            </a:r>
            <a:endParaRPr lang="en-US" altLang="ko-KR" sz="2400" kern="0" dirty="0">
              <a:solidFill>
                <a:schemeClr val="bg1"/>
              </a:solidFill>
              <a:latin typeface="Soho Std" pitchFamily="18" charset="0"/>
              <a:ea typeface="AppleGothic" panose="02000503000000000000" pitchFamily="2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257554" y="4915095"/>
            <a:ext cx="783704" cy="783704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2" descr="H:\02.shinpro_개인일상폴더\shinpro 문서\shinpro_블로그관리\shinpro PPT배경\shinpro #014. PPT배경\관련이미지\circle-icons\circle-icons\full-color\png\128px\profle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37" y="5035129"/>
            <a:ext cx="180341" cy="18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4229675" y="5239629"/>
            <a:ext cx="839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POWERPOINT</a:t>
            </a:r>
          </a:p>
          <a:p>
            <a:pPr algn="ctr" fontAlgn="base"/>
            <a:r>
              <a:rPr lang="en-US" altLang="ko-KR" sz="7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  <a:ea typeface="Yoon 윤고딕 550_TT" pitchFamily="18" charset="-127"/>
              </a:rPr>
              <a:t>PROFESSIONAL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105156" y="5081336"/>
            <a:ext cx="1088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dirty="0" err="1" smtClean="0">
                <a:latin typeface="Soho Std" pitchFamily="18" charset="0"/>
              </a:rPr>
              <a:t>Inflater</a:t>
            </a:r>
            <a:endParaRPr lang="en-US" altLang="ko-KR" sz="2400" kern="0" dirty="0">
              <a:solidFill>
                <a:schemeClr val="bg1"/>
              </a:solidFill>
              <a:latin typeface="Soho Std" pitchFamily="18" charset="0"/>
              <a:ea typeface="AppleGothic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7" y="1591662"/>
            <a:ext cx="2895968" cy="51483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4" y="1586999"/>
            <a:ext cx="2907603" cy="51690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9" y="1586998"/>
            <a:ext cx="2901789" cy="51587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5" y="1586998"/>
            <a:ext cx="2906295" cy="51667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3" y="1569255"/>
            <a:ext cx="2922304" cy="51952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2" y="1569255"/>
            <a:ext cx="2921269" cy="519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44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52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13293" y="1581492"/>
            <a:ext cx="3016073" cy="4493721"/>
            <a:chOff x="499473" y="624739"/>
            <a:chExt cx="3712090" cy="5530734"/>
          </a:xfrm>
        </p:grpSpPr>
        <p:sp>
          <p:nvSpPr>
            <p:cNvPr id="8" name="직사각형 7"/>
            <p:cNvSpPr/>
            <p:nvPr/>
          </p:nvSpPr>
          <p:spPr>
            <a:xfrm>
              <a:off x="499473" y="624739"/>
              <a:ext cx="3712090" cy="55307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57489" y="5246547"/>
              <a:ext cx="2034483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63" dirty="0"/>
                <a:t>첫 번째 </a:t>
              </a:r>
              <a:r>
                <a:rPr lang="en-US" altLang="ko-KR" sz="1463" dirty="0"/>
                <a:t>fragment</a:t>
              </a:r>
              <a:endParaRPr lang="ko-KR" altLang="en-US" sz="1463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529366" y="1581492"/>
            <a:ext cx="3016073" cy="4493721"/>
            <a:chOff x="4211563" y="624739"/>
            <a:chExt cx="3712090" cy="5530734"/>
          </a:xfrm>
        </p:grpSpPr>
        <p:sp>
          <p:nvSpPr>
            <p:cNvPr id="4" name="직사각형 3"/>
            <p:cNvSpPr/>
            <p:nvPr/>
          </p:nvSpPr>
          <p:spPr>
            <a:xfrm>
              <a:off x="4211563" y="624739"/>
              <a:ext cx="3712090" cy="553073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4301" y="5246547"/>
              <a:ext cx="2034483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63" dirty="0"/>
                <a:t>두 번째 </a:t>
              </a:r>
              <a:r>
                <a:rPr lang="en-US" altLang="ko-KR" sz="1463" dirty="0"/>
                <a:t>fragment</a:t>
              </a:r>
              <a:endParaRPr lang="ko-KR" altLang="en-US" sz="1463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545439" y="1581492"/>
            <a:ext cx="3016073" cy="4493721"/>
            <a:chOff x="7923653" y="624739"/>
            <a:chExt cx="3712090" cy="5530734"/>
          </a:xfrm>
        </p:grpSpPr>
        <p:sp>
          <p:nvSpPr>
            <p:cNvPr id="9" name="직사각형 8"/>
            <p:cNvSpPr/>
            <p:nvPr/>
          </p:nvSpPr>
          <p:spPr>
            <a:xfrm>
              <a:off x="7923653" y="624739"/>
              <a:ext cx="3712090" cy="553073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81668" y="5246547"/>
              <a:ext cx="2034483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63" dirty="0"/>
                <a:t>세 번째 </a:t>
              </a:r>
              <a:r>
                <a:rPr lang="en-US" altLang="ko-KR" sz="1463" dirty="0"/>
                <a:t>fragment</a:t>
              </a:r>
              <a:endParaRPr lang="ko-KR" altLang="en-US" sz="1463" dirty="0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374651" y="1432902"/>
            <a:ext cx="3285490" cy="4804410"/>
          </a:xfrm>
          <a:prstGeom prst="roundRect">
            <a:avLst>
              <a:gd name="adj" fmla="val 93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3" name="TextBox 12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Picture 6" descr="H:\02.shinpro_개인일상폴더\shinpro 문서\shinpro_블로그관리\shinpro PPT배경\shinpro #014. PPT배경\관련이미지\circle-icons\circle-icons\full-color\png\128px\glob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6" y="229867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534634" y="340390"/>
            <a:ext cx="13869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41148" y="618614"/>
            <a:ext cx="7893486" cy="190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/>
          <p:cNvSpPr txBox="1">
            <a:spLocks/>
          </p:cNvSpPr>
          <p:nvPr/>
        </p:nvSpPr>
        <p:spPr>
          <a:xfrm>
            <a:off x="8125946" y="926877"/>
            <a:ext cx="1795606" cy="39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700" dirty="0" err="1" smtClean="0"/>
              <a:t>ViewPager</a:t>
            </a:r>
            <a:endParaRPr lang="ko-KR" altLang="en-US" sz="2400" dirty="0"/>
          </a:p>
        </p:txBody>
      </p:sp>
      <p:sp>
        <p:nvSpPr>
          <p:cNvPr id="22" name="직사각형 21"/>
          <p:cNvSpPr/>
          <p:nvPr/>
        </p:nvSpPr>
        <p:spPr>
          <a:xfrm rot="16200000">
            <a:off x="4714665" y="1666663"/>
            <a:ext cx="476672" cy="9906002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5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30586 -3.7037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86 -3.7037E-7 L 0.61002 -3.7037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889104" y="4869160"/>
            <a:ext cx="105028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Main </a:t>
            </a:r>
            <a:r>
              <a:rPr lang="ko-KR" altLang="en-US" sz="1463" dirty="0"/>
              <a:t>화면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1553" y="1527333"/>
            <a:ext cx="1046056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layout.xml</a:t>
            </a:r>
            <a:endParaRPr lang="ko-KR" altLang="en-US" sz="1463" dirty="0"/>
          </a:p>
        </p:txBody>
      </p:sp>
      <p:sp>
        <p:nvSpPr>
          <p:cNvPr id="4" name="직사각형 3"/>
          <p:cNvSpPr/>
          <p:nvPr/>
        </p:nvSpPr>
        <p:spPr>
          <a:xfrm>
            <a:off x="4674244" y="1392250"/>
            <a:ext cx="3444586" cy="4808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2" name="그룹 1"/>
          <p:cNvGrpSpPr/>
          <p:nvPr/>
        </p:nvGrpSpPr>
        <p:grpSpPr>
          <a:xfrm>
            <a:off x="1556095" y="1392250"/>
            <a:ext cx="3106881" cy="4808912"/>
            <a:chOff x="1205341" y="465512"/>
            <a:chExt cx="3823854" cy="5918661"/>
          </a:xfrm>
        </p:grpSpPr>
        <p:sp>
          <p:nvSpPr>
            <p:cNvPr id="5" name="직사각형 4"/>
            <p:cNvSpPr/>
            <p:nvPr/>
          </p:nvSpPr>
          <p:spPr>
            <a:xfrm>
              <a:off x="1205341" y="465512"/>
              <a:ext cx="3823854" cy="59186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36780" y="4744785"/>
              <a:ext cx="3599724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63" dirty="0"/>
                <a:t>Drawer</a:t>
              </a:r>
              <a:r>
                <a:rPr lang="ko-KR" altLang="en-US" sz="1463" dirty="0"/>
                <a:t>를 열었을 때 보이는 화면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Picture 6" descr="H:\02.shinpro_개인일상폴더\shinpro 문서\shinpro_블로그관리\shinpro PPT배경\shinpro #014. PPT배경\관련이미지\circle-icons\circle-icons\full-color\png\128px\glob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6" y="229867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2388121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273480" y="2388121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534634" y="340390"/>
            <a:ext cx="13869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41148" y="618614"/>
            <a:ext cx="7893486" cy="190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8125946" y="926877"/>
            <a:ext cx="1795606" cy="39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700" dirty="0" smtClean="0"/>
              <a:t>Drawer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948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31484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7" y="1326908"/>
            <a:ext cx="2425755" cy="38873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03" y="3246007"/>
            <a:ext cx="4698274" cy="2936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64" y="1408450"/>
            <a:ext cx="3964306" cy="2378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157" y="2564904"/>
            <a:ext cx="2422565" cy="36815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Picture 6" descr="H:\02.shinpro_개인일상폴더\shinpro 문서\shinpro_블로그관리\shinpro PPT배경\shinpro #014. PPT배경\관련이미지\circle-icons\circle-icons\full-color\png\128px\glob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6" y="229867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534634" y="340390"/>
            <a:ext cx="13869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41148" y="618614"/>
            <a:ext cx="7893486" cy="190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7833320" y="926877"/>
            <a:ext cx="2088232" cy="397245"/>
          </a:xfrm>
        </p:spPr>
        <p:txBody>
          <a:bodyPr>
            <a:normAutofit fontScale="90000"/>
          </a:bodyPr>
          <a:lstStyle/>
          <a:p>
            <a:r>
              <a:rPr lang="en-US" altLang="ko-KR" sz="2700" dirty="0" err="1" smtClean="0"/>
              <a:t>AchartEngine</a:t>
            </a:r>
            <a:endParaRPr lang="ko-KR" altLang="en-US" sz="2400" dirty="0"/>
          </a:p>
        </p:txBody>
      </p:sp>
      <p:sp>
        <p:nvSpPr>
          <p:cNvPr id="18" name="직사각형 17"/>
          <p:cNvSpPr/>
          <p:nvPr/>
        </p:nvSpPr>
        <p:spPr>
          <a:xfrm rot="16200000">
            <a:off x="4714665" y="1666663"/>
            <a:ext cx="476672" cy="9906002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172688" y="2307714"/>
            <a:ext cx="3106881" cy="3512127"/>
            <a:chOff x="1039091" y="1745673"/>
            <a:chExt cx="3823854" cy="4322618"/>
          </a:xfrm>
        </p:grpSpPr>
        <p:sp>
          <p:nvSpPr>
            <p:cNvPr id="5" name="직사각형 4"/>
            <p:cNvSpPr/>
            <p:nvPr/>
          </p:nvSpPr>
          <p:spPr>
            <a:xfrm>
              <a:off x="1039091" y="1745673"/>
              <a:ext cx="3823854" cy="43226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7122" y="2051461"/>
              <a:ext cx="2211494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63" dirty="0"/>
                <a:t>Root</a:t>
              </a:r>
              <a:r>
                <a:rPr lang="ko-KR" altLang="en-US" sz="1463" dirty="0"/>
                <a:t>에</a:t>
              </a:r>
              <a:r>
                <a:rPr lang="en-US" altLang="ko-KR" sz="1463" dirty="0"/>
                <a:t> </a:t>
              </a:r>
              <a:r>
                <a:rPr lang="ko-KR" altLang="en-US" sz="1463" dirty="0"/>
                <a:t>있는 </a:t>
              </a:r>
              <a:r>
                <a:rPr lang="en-US" altLang="ko-KR" sz="1463" dirty="0"/>
                <a:t>layout</a:t>
              </a:r>
              <a:endParaRPr lang="ko-KR" altLang="en-US" sz="1463" dirty="0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1287508" y="3158734"/>
            <a:ext cx="2863734" cy="756459"/>
          </a:xfrm>
          <a:prstGeom prst="round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 err="1"/>
              <a:t>In_view</a:t>
            </a:r>
            <a:r>
              <a:rPr lang="en-US" altLang="ko-KR" sz="1463" dirty="0"/>
              <a:t> 1</a:t>
            </a:r>
            <a:endParaRPr lang="ko-KR" altLang="en-US" sz="1463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03270" y="4025511"/>
            <a:ext cx="2863734" cy="756459"/>
          </a:xfrm>
          <a:prstGeom prst="round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 err="1"/>
              <a:t>In_view</a:t>
            </a:r>
            <a:r>
              <a:rPr lang="en-US" altLang="ko-KR" sz="1463" dirty="0"/>
              <a:t> 2</a:t>
            </a:r>
            <a:endParaRPr lang="ko-KR" altLang="en-US" sz="1463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319033" y="4892288"/>
            <a:ext cx="2863734" cy="756459"/>
          </a:xfrm>
          <a:prstGeom prst="roundRect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 err="1"/>
              <a:t>In_view</a:t>
            </a:r>
            <a:r>
              <a:rPr lang="en-US" altLang="ko-KR" sz="1463" dirty="0"/>
              <a:t> 3</a:t>
            </a:r>
            <a:endParaRPr lang="ko-KR" altLang="en-US" sz="1463" dirty="0"/>
          </a:p>
        </p:txBody>
      </p:sp>
      <p:grpSp>
        <p:nvGrpSpPr>
          <p:cNvPr id="3" name="그룹 2"/>
          <p:cNvGrpSpPr/>
          <p:nvPr/>
        </p:nvGrpSpPr>
        <p:grpSpPr>
          <a:xfrm>
            <a:off x="1003836" y="1456698"/>
            <a:ext cx="3444586" cy="4808913"/>
            <a:chOff x="831273" y="698269"/>
            <a:chExt cx="4239491" cy="5918662"/>
          </a:xfrm>
        </p:grpSpPr>
        <p:sp>
          <p:nvSpPr>
            <p:cNvPr id="4" name="직사각형 3"/>
            <p:cNvSpPr/>
            <p:nvPr/>
          </p:nvSpPr>
          <p:spPr>
            <a:xfrm>
              <a:off x="831273" y="698269"/>
              <a:ext cx="4239491" cy="59186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78428" y="1014153"/>
              <a:ext cx="2055632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63" dirty="0"/>
                <a:t>Root – layout.xml</a:t>
              </a:r>
              <a:endParaRPr lang="ko-KR" altLang="en-US" sz="1463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61043" y="1101457"/>
            <a:ext cx="1783502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 err="1"/>
              <a:t>LayoutInflater</a:t>
            </a:r>
            <a:r>
              <a:rPr lang="en-US" altLang="ko-KR" sz="1463" dirty="0"/>
              <a:t> </a:t>
            </a:r>
            <a:r>
              <a:rPr lang="ko-KR" altLang="en-US" sz="1463" dirty="0"/>
              <a:t>객체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5334095" y="1101457"/>
            <a:ext cx="3444586" cy="5164154"/>
            <a:chOff x="6160822" y="261049"/>
            <a:chExt cx="4239491" cy="6355882"/>
          </a:xfrm>
        </p:grpSpPr>
        <p:grpSp>
          <p:nvGrpSpPr>
            <p:cNvPr id="24" name="그룹 23"/>
            <p:cNvGrpSpPr/>
            <p:nvPr/>
          </p:nvGrpSpPr>
          <p:grpSpPr>
            <a:xfrm>
              <a:off x="6160822" y="698269"/>
              <a:ext cx="4239491" cy="5918662"/>
              <a:chOff x="6160822" y="698269"/>
              <a:chExt cx="4239491" cy="5918662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6160822" y="698269"/>
                <a:ext cx="4239491" cy="59186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307977" y="1014153"/>
                <a:ext cx="2181899" cy="390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63" dirty="0"/>
                  <a:t>Root – layout2.xml</a:t>
                </a:r>
                <a:endParaRPr lang="ko-KR" altLang="en-US" sz="1463" dirty="0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6368640" y="1745673"/>
              <a:ext cx="3823854" cy="4322618"/>
              <a:chOff x="6368640" y="1745673"/>
              <a:chExt cx="3823854" cy="4322618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6368640" y="1745673"/>
                <a:ext cx="3823854" cy="432261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256671" y="2051461"/>
                <a:ext cx="2211494" cy="390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63" dirty="0"/>
                  <a:t>Root</a:t>
                </a:r>
                <a:r>
                  <a:rPr lang="ko-KR" altLang="en-US" sz="1463" dirty="0"/>
                  <a:t>에</a:t>
                </a:r>
                <a:r>
                  <a:rPr lang="en-US" altLang="ko-KR" sz="1463" dirty="0"/>
                  <a:t> </a:t>
                </a:r>
                <a:r>
                  <a:rPr lang="ko-KR" altLang="en-US" sz="1463" dirty="0"/>
                  <a:t>있는 </a:t>
                </a:r>
                <a:r>
                  <a:rPr lang="en-US" altLang="ko-KR" sz="1463" dirty="0"/>
                  <a:t>layout</a:t>
                </a:r>
                <a:endParaRPr lang="ko-KR" altLang="en-US" sz="1463" dirty="0"/>
              </a:p>
            </p:txBody>
          </p:sp>
        </p:grpSp>
        <p:sp>
          <p:nvSpPr>
            <p:cNvPr id="18" name="모서리가 둥근 직사각형 17"/>
            <p:cNvSpPr/>
            <p:nvPr/>
          </p:nvSpPr>
          <p:spPr>
            <a:xfrm>
              <a:off x="6509957" y="3180711"/>
              <a:ext cx="3524596" cy="931026"/>
            </a:xfrm>
            <a:prstGeom prst="roundRect">
              <a:avLst/>
            </a:prstGeom>
            <a:solidFill>
              <a:srgbClr val="FF5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63" dirty="0" err="1"/>
                <a:t>In_view</a:t>
              </a:r>
              <a:r>
                <a:rPr lang="en-US" altLang="ko-KR" sz="1463" dirty="0"/>
                <a:t> 1</a:t>
              </a:r>
              <a:endParaRPr lang="ko-KR" altLang="en-US" sz="1463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529357" y="4515868"/>
              <a:ext cx="3524596" cy="931026"/>
            </a:xfrm>
            <a:prstGeom prst="roundRect">
              <a:avLst/>
            </a:prstGeom>
            <a:solidFill>
              <a:srgbClr val="FF5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63" dirty="0" err="1"/>
                <a:t>In_view</a:t>
              </a:r>
              <a:r>
                <a:rPr lang="en-US" altLang="ko-KR" sz="1463" dirty="0"/>
                <a:t> 2</a:t>
              </a:r>
              <a:endParaRPr lang="ko-KR" altLang="en-US" sz="1463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15847" y="261049"/>
              <a:ext cx="2195080" cy="390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63" dirty="0" err="1"/>
                <a:t>LayoutInflater</a:t>
              </a:r>
              <a:r>
                <a:rPr lang="en-US" altLang="ko-KR" sz="1463" dirty="0"/>
                <a:t> </a:t>
              </a:r>
              <a:r>
                <a:rPr lang="ko-KR" altLang="en-US" sz="1463" dirty="0"/>
                <a:t>객체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8" name="Picture 6" descr="H:\02.shinpro_개인일상폴더\shinpro 문서\shinpro_블로그관리\shinpro PPT배경\shinpro #014. PPT배경\관련이미지\circle-icons\circle-icons\full-color\png\128px\glob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6" y="229867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2388121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273480" y="2388121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534634" y="340390"/>
            <a:ext cx="13869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641148" y="618614"/>
            <a:ext cx="7893486" cy="190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/>
          <p:cNvSpPr txBox="1">
            <a:spLocks/>
          </p:cNvSpPr>
          <p:nvPr/>
        </p:nvSpPr>
        <p:spPr>
          <a:xfrm>
            <a:off x="8125946" y="926877"/>
            <a:ext cx="1795606" cy="39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err="1" smtClean="0"/>
              <a:t>Inflater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342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2514756" y="1773753"/>
            <a:ext cx="4560693" cy="3078374"/>
            <a:chOff x="6155471" y="122662"/>
            <a:chExt cx="5898995" cy="4447743"/>
          </a:xfrm>
        </p:grpSpPr>
        <p:sp>
          <p:nvSpPr>
            <p:cNvPr id="5" name="타원 4"/>
            <p:cNvSpPr/>
            <p:nvPr/>
          </p:nvSpPr>
          <p:spPr>
            <a:xfrm>
              <a:off x="6490010" y="1817649"/>
              <a:ext cx="1326995" cy="84935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63" dirty="0">
                  <a:solidFill>
                    <a:schemeClr val="tx1"/>
                  </a:solidFill>
                </a:rPr>
                <a:t>SQLite</a:t>
              </a:r>
              <a:endParaRPr lang="ko-KR" altLang="en-US" sz="1463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608738" y="502463"/>
              <a:ext cx="3222703" cy="657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63">
                  <a:solidFill>
                    <a:schemeClr val="tx1"/>
                  </a:solidFill>
                </a:rPr>
                <a:t>애플리케이션 파일 </a:t>
              </a:r>
              <a:r>
                <a:rPr lang="ko-KR" altLang="en-US" sz="1463" dirty="0" err="1">
                  <a:solidFill>
                    <a:schemeClr val="tx1"/>
                  </a:solidFill>
                </a:rPr>
                <a:t>포멧</a:t>
              </a:r>
              <a:endParaRPr lang="ko-KR" altLang="en-US" sz="1463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608738" y="2199849"/>
              <a:ext cx="3222703" cy="657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63" dirty="0">
                  <a:solidFill>
                    <a:schemeClr val="tx1"/>
                  </a:solidFill>
                </a:rPr>
                <a:t>웹 사이트 데이터베이스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608739" y="1351156"/>
              <a:ext cx="3222703" cy="657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63" dirty="0">
                  <a:solidFill>
                    <a:schemeClr val="tx1"/>
                  </a:solidFill>
                </a:rPr>
                <a:t>휴대용 </a:t>
              </a:r>
              <a:r>
                <a:rPr lang="ko-KR" altLang="en-US" sz="1463" dirty="0" err="1">
                  <a:solidFill>
                    <a:schemeClr val="tx1"/>
                  </a:solidFill>
                </a:rPr>
                <a:t>모바일</a:t>
              </a:r>
              <a:r>
                <a:rPr lang="ko-KR" altLang="en-US" sz="1463" dirty="0">
                  <a:solidFill>
                    <a:schemeClr val="tx1"/>
                  </a:solidFill>
                </a:rPr>
                <a:t> 기기를 위한 데이터베이스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608740" y="3048542"/>
              <a:ext cx="3222703" cy="657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63" dirty="0">
                  <a:solidFill>
                    <a:schemeClr val="tx1"/>
                  </a:solidFill>
                </a:rPr>
                <a:t>엔터프라이즈 데이터베이스</a:t>
              </a:r>
            </a:p>
          </p:txBody>
        </p:sp>
        <p:cxnSp>
          <p:nvCxnSpPr>
            <p:cNvPr id="11" name="직선 화살표 연결선 10"/>
            <p:cNvCxnSpPr>
              <a:stCxn id="5" idx="7"/>
              <a:endCxn id="6" idx="1"/>
            </p:cNvCxnSpPr>
            <p:nvPr/>
          </p:nvCxnSpPr>
          <p:spPr>
            <a:xfrm flipV="1">
              <a:off x="7622671" y="831424"/>
              <a:ext cx="986067" cy="11106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endCxn id="8" idx="1"/>
            </p:cNvCxnSpPr>
            <p:nvPr/>
          </p:nvCxnSpPr>
          <p:spPr>
            <a:xfrm flipV="1">
              <a:off x="7766824" y="1680117"/>
              <a:ext cx="841915" cy="363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endCxn id="7" idx="1"/>
            </p:cNvCxnSpPr>
            <p:nvPr/>
          </p:nvCxnSpPr>
          <p:spPr>
            <a:xfrm>
              <a:off x="7766824" y="2372702"/>
              <a:ext cx="841914" cy="1561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5" idx="5"/>
              <a:endCxn id="9" idx="1"/>
            </p:cNvCxnSpPr>
            <p:nvPr/>
          </p:nvCxnSpPr>
          <p:spPr>
            <a:xfrm>
              <a:off x="7622671" y="2542615"/>
              <a:ext cx="986069" cy="8348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6155471" y="122662"/>
              <a:ext cx="5898995" cy="39140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59009" y="4111729"/>
              <a:ext cx="2245982" cy="458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63" dirty="0"/>
                <a:t>SQLite</a:t>
              </a:r>
              <a:r>
                <a:rPr lang="ko-KR" altLang="en-US" sz="1463" dirty="0"/>
                <a:t>의 적용대상</a:t>
              </a: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15604"/>
              </p:ext>
            </p:extLst>
          </p:nvPr>
        </p:nvGraphicFramePr>
        <p:xfrm>
          <a:off x="1527016" y="1634027"/>
          <a:ext cx="6955779" cy="438726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95542"/>
                <a:gridCol w="5360237"/>
              </a:tblGrid>
              <a:tr h="421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구분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특성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</a:tr>
              <a:tr h="1391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err="1" smtClean="0"/>
                        <a:t>사용성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dirty="0" err="1" smtClean="0"/>
                        <a:t>무설정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err="1" smtClean="0"/>
                        <a:t>셋업이나</a:t>
                      </a:r>
                      <a:r>
                        <a:rPr lang="ko-KR" altLang="en-US" sz="1500" dirty="0" smtClean="0"/>
                        <a:t> 관리자가 별도로 필요 없음</a:t>
                      </a:r>
                      <a:endParaRPr lang="en-US" altLang="ko-KR" sz="15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dirty="0" smtClean="0"/>
                        <a:t>서버 불필요</a:t>
                      </a:r>
                      <a:endParaRPr lang="en-US" altLang="ko-KR" sz="15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dirty="0" smtClean="0"/>
                        <a:t>단순하고 사용하기 편한 </a:t>
                      </a:r>
                      <a:r>
                        <a:rPr lang="en-US" altLang="ko-KR" sz="1500" dirty="0" smtClean="0"/>
                        <a:t>API </a:t>
                      </a:r>
                      <a:r>
                        <a:rPr lang="ko-KR" altLang="en-US" sz="1500" dirty="0" smtClean="0"/>
                        <a:t>제공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</a:tr>
              <a:tr h="7491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유지보수성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dirty="0" smtClean="0"/>
                        <a:t>지원 플랫폼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다양한 크로스 플랫폼을 지원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</a:tr>
              <a:tr h="1391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안정성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dirty="0" smtClean="0"/>
                        <a:t>트랜잭션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시스템이 파괴되거나 파워가 갑작스럽게 공급되지 않더라도 원자적이고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일관적인 특성을 그대로 유지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</a:tr>
              <a:tr h="434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저작권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500" dirty="0" smtClean="0"/>
                        <a:t>코드들은 </a:t>
                      </a:r>
                      <a:r>
                        <a:rPr lang="en-US" altLang="ko-KR" sz="1500" dirty="0" smtClean="0"/>
                        <a:t>public </a:t>
                      </a:r>
                      <a:r>
                        <a:rPr lang="ko-KR" altLang="en-US" sz="1500" dirty="0" smtClean="0"/>
                        <a:t>도메인으로 지원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Picture 6" descr="H:\02.shinpro_개인일상폴더\shinpro 문서\shinpro_블로그관리\shinpro PPT배경\shinpro #014. PPT배경\관련이미지\circle-icons\circle-icons\full-color\png\128px\glob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6" y="229867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534634" y="340390"/>
            <a:ext cx="13869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41148" y="618614"/>
            <a:ext cx="7893486" cy="190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8125946" y="926877"/>
            <a:ext cx="1795606" cy="397245"/>
          </a:xfrm>
        </p:spPr>
        <p:txBody>
          <a:bodyPr>
            <a:normAutofit fontScale="90000"/>
          </a:bodyPr>
          <a:lstStyle/>
          <a:p>
            <a:r>
              <a:rPr lang="en-US" altLang="ko-KR" sz="2700" dirty="0" smtClean="0"/>
              <a:t>SQLite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07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5946" y="926877"/>
            <a:ext cx="1795606" cy="397245"/>
          </a:xfrm>
        </p:spPr>
        <p:txBody>
          <a:bodyPr>
            <a:normAutofit fontScale="90000"/>
          </a:bodyPr>
          <a:lstStyle/>
          <a:p>
            <a:r>
              <a:rPr lang="en-US" altLang="ko-KR" sz="2700" dirty="0" err="1" smtClean="0"/>
              <a:t>AsyncTask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11" y="1125500"/>
            <a:ext cx="4837103" cy="4959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09834" y="6401914"/>
            <a:ext cx="565892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http://vision-apps.blogspot.kr/2012/02/android-possible-issues-solutions-with.html</a:t>
            </a:r>
            <a:endParaRPr lang="ko-KR" altLang="en-US" sz="1138" dirty="0"/>
          </a:p>
        </p:txBody>
      </p:sp>
      <p:sp>
        <p:nvSpPr>
          <p:cNvPr id="5" name="TextBox 4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Picture 6" descr="H:\02.shinpro_개인일상폴더\shinpro 문서\shinpro_블로그관리\shinpro PPT배경\shinpro #014. PPT배경\관련이미지\circle-icons\circle-icons\full-color\png\128px\glob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6" y="229867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8121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273480" y="2388121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34634" y="340390"/>
            <a:ext cx="13869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41148" y="618614"/>
            <a:ext cx="7893486" cy="1902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2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2" y="766588"/>
            <a:ext cx="1169521" cy="4356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rot="5400000">
            <a:off x="3245590" y="5888847"/>
            <a:ext cx="184858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AvantGarde Bk BT" panose="020B0402020202020204" pitchFamily="34" charset="0"/>
              </a:rPr>
              <a:t>Copyright 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AvantGarde Bk BT" panose="020B0402020202020204" pitchFamily="34" charset="0"/>
              </a:rPr>
              <a:t>ⓒ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AvantGarde Bk BT" panose="020B0402020202020204" pitchFamily="34" charset="0"/>
              </a:rPr>
              <a:t>All Right Reserved by </a:t>
            </a:r>
            <a:r>
              <a:rPr lang="en-US" altLang="ko-KR" sz="700" dirty="0" err="1" smtClean="0">
                <a:solidFill>
                  <a:schemeClr val="bg1">
                    <a:lumMod val="85000"/>
                  </a:schemeClr>
                </a:solidFill>
                <a:latin typeface="AvantGarde Bk BT" panose="020B0402020202020204" pitchFamily="34" charset="0"/>
              </a:rPr>
              <a:t>shinpro</a:t>
            </a:r>
            <a:endParaRPr lang="ko-KR" altLang="en-US" sz="700" dirty="0">
              <a:solidFill>
                <a:schemeClr val="bg1">
                  <a:lumMod val="85000"/>
                </a:schemeClr>
              </a:solidFill>
              <a:latin typeface="AvantGarde Bk BT" panose="020B0402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220667" y="3789040"/>
            <a:ext cx="2444953" cy="2962105"/>
            <a:chOff x="6869778" y="3705051"/>
            <a:chExt cx="2444953" cy="2962105"/>
          </a:xfrm>
        </p:grpSpPr>
        <p:pic>
          <p:nvPicPr>
            <p:cNvPr id="1034" name="Picture 10" descr="D:\라이브러리\Desktop\6.pn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224" y="6237312"/>
              <a:ext cx="292024" cy="300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D:\라이브러리\Desktop\2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778" y="4412937"/>
              <a:ext cx="292024" cy="300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:\라이브러리\Desktop\3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676" y="4870638"/>
              <a:ext cx="292024" cy="300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D:\라이브러리\Desktop\4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524" y="5316336"/>
              <a:ext cx="292024" cy="300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D:\라이브러리\Desktop\5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676" y="5805264"/>
              <a:ext cx="292024" cy="300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/>
            <p:cNvGrpSpPr/>
            <p:nvPr/>
          </p:nvGrpSpPr>
          <p:grpSpPr>
            <a:xfrm>
              <a:off x="6869779" y="3705051"/>
              <a:ext cx="2444952" cy="2962105"/>
              <a:chOff x="5198678" y="1641205"/>
              <a:chExt cx="1200989" cy="1670473"/>
            </a:xfrm>
            <a:solidFill>
              <a:srgbClr val="C09B76"/>
            </a:solidFill>
          </p:grpSpPr>
          <p:sp>
            <p:nvSpPr>
              <p:cNvPr id="11" name="직사각형 10"/>
              <p:cNvSpPr/>
              <p:nvPr/>
            </p:nvSpPr>
            <p:spPr>
              <a:xfrm>
                <a:off x="5198678" y="1641205"/>
                <a:ext cx="707256" cy="39921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sz="4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acet Ultra" panose="02000B03030000000004" pitchFamily="2" charset="0"/>
                    <a:ea typeface="Yoon 윤고딕 550_TT" pitchFamily="18" charset="-127"/>
                  </a:rPr>
                  <a:t>INDEX</a:t>
                </a:r>
                <a:endParaRPr lang="en-US" altLang="ko-KR" sz="60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acet Ultra" panose="02000B03030000000004" pitchFamily="2" charset="0"/>
                  <a:ea typeface="Yoon 윤고딕 550_TT" pitchFamily="18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364061" y="1957832"/>
                <a:ext cx="1035606" cy="13538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ko-KR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행복Bold" panose="02020603020101020101" pitchFamily="18" charset="-127"/>
                    <a:ea typeface="12롯데마트행복Bold" panose="02020603020101020101" pitchFamily="18" charset="-127"/>
                  </a:rPr>
                  <a:t>기획의도</a:t>
                </a:r>
                <a:endParaRPr lang="en-US" altLang="ko-KR" sz="20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endParaRPr>
              </a:p>
              <a:p>
                <a:pPr fontAlgn="base">
                  <a:lnSpc>
                    <a:spcPct val="150000"/>
                  </a:lnSpc>
                </a:pPr>
                <a:r>
                  <a:rPr lang="ko-KR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행복Bold" panose="02020603020101020101" pitchFamily="18" charset="-127"/>
                    <a:ea typeface="12롯데마트행복Bold" panose="02020603020101020101" pitchFamily="18" charset="-127"/>
                  </a:rPr>
                  <a:t>모델링 다이어그램</a:t>
                </a:r>
                <a:endParaRPr lang="en-US" altLang="ko-KR" sz="20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endParaRPr>
              </a:p>
              <a:p>
                <a:pPr fontAlgn="base">
                  <a:lnSpc>
                    <a:spcPct val="150000"/>
                  </a:lnSpc>
                </a:pPr>
                <a:r>
                  <a:rPr lang="ko-KR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행복Bold" panose="02020603020101020101" pitchFamily="18" charset="-127"/>
                    <a:ea typeface="12롯데마트행복Bold" panose="02020603020101020101" pitchFamily="18" charset="-127"/>
                  </a:rPr>
                  <a:t>개발환경</a:t>
                </a:r>
                <a:endParaRPr lang="en-US" altLang="ko-KR" sz="20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endParaRPr>
              </a:p>
              <a:p>
                <a:pPr fontAlgn="base">
                  <a:lnSpc>
                    <a:spcPct val="150000"/>
                  </a:lnSpc>
                </a:pPr>
                <a:r>
                  <a:rPr lang="ko-KR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행복Bold" panose="02020603020101020101" pitchFamily="18" charset="-127"/>
                    <a:ea typeface="12롯데마트행복Bold" panose="02020603020101020101" pitchFamily="18" charset="-127"/>
                  </a:rPr>
                  <a:t>사용기술</a:t>
                </a:r>
                <a:endParaRPr lang="en-US" altLang="ko-KR" sz="20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endParaRPr>
              </a:p>
              <a:p>
                <a:pPr fontAlgn="base">
                  <a:lnSpc>
                    <a:spcPct val="150000"/>
                  </a:lnSpc>
                </a:pPr>
                <a:r>
                  <a:rPr lang="ko-KR" altLang="en-US" sz="2000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12롯데마트행복Bold" panose="02020603020101020101" pitchFamily="18" charset="-127"/>
                    <a:ea typeface="12롯데마트행복Bold" panose="02020603020101020101" pitchFamily="18" charset="-127"/>
                  </a:rPr>
                  <a:t>통합 테스트</a:t>
                </a:r>
                <a:endParaRPr lang="en-US" altLang="ko-KR" sz="20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endParaRPr>
              </a:p>
            </p:txBody>
          </p:sp>
        </p:grpSp>
      </p:grpSp>
      <p:sp>
        <p:nvSpPr>
          <p:cNvPr id="16" name="직사각형 15"/>
          <p:cNvSpPr/>
          <p:nvPr/>
        </p:nvSpPr>
        <p:spPr>
          <a:xfrm>
            <a:off x="383076" y="1372518"/>
            <a:ext cx="35317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8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tropolis 1920" pitchFamily="50" charset="0"/>
                <a:ea typeface="Yoon 윤고딕 550_TT" pitchFamily="18" charset="-127"/>
              </a:rPr>
              <a:t>TEAM JUJU</a:t>
            </a:r>
          </a:p>
          <a:p>
            <a:pPr fontAlgn="base"/>
            <a:r>
              <a:rPr lang="en-US" altLang="ko-KR" sz="4400" kern="0" dirty="0" smtClean="0">
                <a:solidFill>
                  <a:srgbClr val="DA2E47"/>
                </a:solidFill>
                <a:latin typeface="Metropolis 1920" pitchFamily="50" charset="0"/>
                <a:ea typeface="Yoon 윤고딕 550_TT" pitchFamily="18" charset="-127"/>
              </a:rPr>
              <a:t>K STUDY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98144" y="1202268"/>
            <a:ext cx="16578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200" kern="0" dirty="0" smtClean="0">
                <a:solidFill>
                  <a:srgbClr val="DA2E47"/>
                </a:solidFill>
                <a:latin typeface="Stiff Staff" pitchFamily="50" charset="0"/>
                <a:ea typeface="GeosansLight" panose="02000603020000020003" pitchFamily="2" charset="-127"/>
              </a:rPr>
              <a:t>www.shin-pro.pro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076204" y="-1984"/>
            <a:ext cx="0" cy="68580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라이브러리\Desktop\bright_pink_social_media_icons_by_stacyo-d4jijuk\pink google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72" y="2780928"/>
            <a:ext cx="50482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라이브러리\Desktop\bright_pink_social_media_icons_by_stacyo-d4jijuk\pink linkedin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68" y="2780928"/>
            <a:ext cx="50482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라이브러리\Desktop\bright_pink_social_media_icons_by_stacyo-d4jijuk\pink wordpress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666" y="2793628"/>
            <a:ext cx="504825" cy="3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라이브러리\Desktop\bright_pink_social_media_icons_by_stacyo-d4jijuk\pink yahoo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726" y="2793628"/>
            <a:ext cx="500063" cy="3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라이브러리\Desktop\bright_pink_social_media_icons_by_stacyo-d4jijuk\pink youtube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86" y="2793628"/>
            <a:ext cx="500063" cy="3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라이브러리\Desktop\bright_pink_social_media_icons_by_stacyo-d4jijuk\pink-facebook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46" y="2780928"/>
            <a:ext cx="50006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라이브러리\Desktop\bright_pink_social_media_icons_by_stacyo-d4jijuk\pink-twitter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4" y="2780928"/>
            <a:ext cx="50482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:\라이브러리\Desktop\launcher-details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0439"/>
            <a:ext cx="4069854" cy="287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465168" y="0"/>
            <a:ext cx="3447380" cy="1340767"/>
          </a:xfrm>
          <a:custGeom>
            <a:avLst/>
            <a:gdLst>
              <a:gd name="connsiteX0" fmla="*/ 0 w 1052682"/>
              <a:gd name="connsiteY0" fmla="*/ 0 h 792087"/>
              <a:gd name="connsiteX1" fmla="*/ 1052682 w 1052682"/>
              <a:gd name="connsiteY1" fmla="*/ 0 h 792087"/>
              <a:gd name="connsiteX2" fmla="*/ 1052682 w 1052682"/>
              <a:gd name="connsiteY2" fmla="*/ 792087 h 792087"/>
              <a:gd name="connsiteX3" fmla="*/ 0 w 1052682"/>
              <a:gd name="connsiteY3" fmla="*/ 792087 h 792087"/>
              <a:gd name="connsiteX4" fmla="*/ 0 w 1052682"/>
              <a:gd name="connsiteY4" fmla="*/ 0 h 792087"/>
              <a:gd name="connsiteX0" fmla="*/ 0 w 1052682"/>
              <a:gd name="connsiteY0" fmla="*/ 0 h 792087"/>
              <a:gd name="connsiteX1" fmla="*/ 1052682 w 1052682"/>
              <a:gd name="connsiteY1" fmla="*/ 0 h 792087"/>
              <a:gd name="connsiteX2" fmla="*/ 1052682 w 1052682"/>
              <a:gd name="connsiteY2" fmla="*/ 792087 h 792087"/>
              <a:gd name="connsiteX3" fmla="*/ 0 w 1052682"/>
              <a:gd name="connsiteY3" fmla="*/ 0 h 79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682" h="792087">
                <a:moveTo>
                  <a:pt x="0" y="0"/>
                </a:moveTo>
                <a:lnTo>
                  <a:pt x="1052682" y="0"/>
                </a:lnTo>
                <a:lnTo>
                  <a:pt x="1052682" y="792087"/>
                </a:lnTo>
                <a:lnTo>
                  <a:pt x="0" y="0"/>
                </a:lnTo>
                <a:close/>
              </a:path>
            </a:pathLst>
          </a:custGeom>
          <a:solidFill>
            <a:srgbClr val="DA2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6"/>
          <p:cNvSpPr/>
          <p:nvPr/>
        </p:nvSpPr>
        <p:spPr>
          <a:xfrm rot="5400000" flipV="1">
            <a:off x="-23156" y="6451768"/>
            <a:ext cx="425040" cy="387424"/>
          </a:xfrm>
          <a:custGeom>
            <a:avLst/>
            <a:gdLst>
              <a:gd name="connsiteX0" fmla="*/ 0 w 1052682"/>
              <a:gd name="connsiteY0" fmla="*/ 0 h 792087"/>
              <a:gd name="connsiteX1" fmla="*/ 1052682 w 1052682"/>
              <a:gd name="connsiteY1" fmla="*/ 0 h 792087"/>
              <a:gd name="connsiteX2" fmla="*/ 1052682 w 1052682"/>
              <a:gd name="connsiteY2" fmla="*/ 792087 h 792087"/>
              <a:gd name="connsiteX3" fmla="*/ 0 w 1052682"/>
              <a:gd name="connsiteY3" fmla="*/ 792087 h 792087"/>
              <a:gd name="connsiteX4" fmla="*/ 0 w 1052682"/>
              <a:gd name="connsiteY4" fmla="*/ 0 h 792087"/>
              <a:gd name="connsiteX0" fmla="*/ 0 w 1052682"/>
              <a:gd name="connsiteY0" fmla="*/ 0 h 792087"/>
              <a:gd name="connsiteX1" fmla="*/ 1052682 w 1052682"/>
              <a:gd name="connsiteY1" fmla="*/ 0 h 792087"/>
              <a:gd name="connsiteX2" fmla="*/ 1052682 w 1052682"/>
              <a:gd name="connsiteY2" fmla="*/ 792087 h 792087"/>
              <a:gd name="connsiteX3" fmla="*/ 0 w 1052682"/>
              <a:gd name="connsiteY3" fmla="*/ 0 h 79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2682" h="792087">
                <a:moveTo>
                  <a:pt x="0" y="0"/>
                </a:moveTo>
                <a:lnTo>
                  <a:pt x="1052682" y="0"/>
                </a:lnTo>
                <a:lnTo>
                  <a:pt x="1052682" y="792087"/>
                </a:lnTo>
                <a:lnTo>
                  <a:pt x="0" y="0"/>
                </a:lnTo>
                <a:close/>
              </a:path>
            </a:pathLst>
          </a:custGeom>
          <a:solidFill>
            <a:srgbClr val="DA2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604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/>
        </p:nvSpPr>
        <p:spPr bwMode="auto">
          <a:xfrm rot="3221683">
            <a:off x="1777045" y="-1633996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41148" y="161102"/>
            <a:ext cx="21627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테스트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H:\02.shinpro_개인일상폴더\shinpro 문서\shinpro_블로그관리\shinpro PPT배경\shinpro #014. PPT배경\관련이미지\circle-icons\circle-icons\full-color\png\128px\briefca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1" y="227965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97764" y="2886036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64078824" descr="EMB00000a7834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1" y="1043802"/>
            <a:ext cx="4483157" cy="29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_x64078984" descr="EMB00000a7834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03" y="3424606"/>
            <a:ext cx="5400675" cy="33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328463" y="525257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설문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021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/>
        </p:nvSpPr>
        <p:spPr bwMode="auto">
          <a:xfrm rot="3221683">
            <a:off x="1777045" y="-1633996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41148" y="161102"/>
            <a:ext cx="21627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테스트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H:\02.shinpro_개인일상폴더\shinpro 문서\shinpro_블로그관리\shinpro PPT배경\shinpro #014. PPT배경\관련이미지\circle-icons\circle-icons\full-color\png\128px\briefca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1" y="227965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6063" y="521171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설문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64078984" descr="EMB00000a7834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22" y="989305"/>
            <a:ext cx="6853267" cy="272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072679" y="2918088"/>
            <a:ext cx="12151191" cy="63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64078824" descr="EMB00000a7834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79" y="3780704"/>
            <a:ext cx="7466720" cy="286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280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41148" y="161102"/>
            <a:ext cx="21627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테스트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H:\02.shinpro_개인일상폴더\shinpro 문서\shinpro_블로그관리\shinpro PPT배경\shinpro #014. PPT배경\관련이미지\circle-icons\circle-icons\full-color\png\128px\briefca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1" y="227965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6063" y="521171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 설문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_x161087336" descr="EMB000016f810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7" y="1262325"/>
            <a:ext cx="6080345" cy="227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161086536" descr="EMB000016f810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3933056"/>
            <a:ext cx="6080345" cy="232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781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/>
        </p:nvSpPr>
        <p:spPr bwMode="auto">
          <a:xfrm rot="3221683">
            <a:off x="1777045" y="-1633996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41148" y="161102"/>
            <a:ext cx="21627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테스트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H:\02.shinpro_개인일상폴더\shinpro 문서\shinpro_블로그관리\shinpro PPT배경\shinpro #014. PPT배경\관련이미지\circle-icons\circle-icons\full-color\png\128px\briefca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1" y="227965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339858" y="383142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전문가 설문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072679" y="2918088"/>
            <a:ext cx="12151191" cy="63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_x161087416" descr="EMB000016f810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4" y="2963575"/>
            <a:ext cx="540067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_x161086536" descr="EMB000016f81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266" y="4730579"/>
            <a:ext cx="5400675" cy="203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161086936" descr="EMB000016f810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28" y="1045563"/>
            <a:ext cx="5400675" cy="20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5596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2" y="3286422"/>
            <a:ext cx="9906000" cy="619125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 rot="3221683">
            <a:off x="1777045" y="-1633996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41148" y="161102"/>
            <a:ext cx="21627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테스트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H:\02.shinpro_개인일상폴더\shinpro 문서\shinpro_블로그관리\shinpro PPT배경\shinpro #014. PPT배경\관련이미지\circle-icons\circle-icons\full-color\png\128px\briefc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1" y="227965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41865" y="1268760"/>
            <a:ext cx="82573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 개발 전문가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대상으로 객관적인 설문조사를 실시</a:t>
            </a:r>
            <a:endParaRPr lang="en-US" altLang="ko-KR" sz="25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버전에 대한 </a:t>
            </a:r>
            <a:r>
              <a:rPr lang="ko-KR" altLang="en-US" sz="2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외부 평가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수렴</a:t>
            </a:r>
            <a:endParaRPr lang="en-US" altLang="ko-KR" sz="25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5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 추후 업데이트에 반영 예정</a:t>
            </a:r>
            <a:endParaRPr lang="en-US" altLang="ko-KR" sz="25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328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/>
        </p:nvSpPr>
        <p:spPr bwMode="auto">
          <a:xfrm rot="3221683">
            <a:off x="1777045" y="-1633996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41148" y="161102"/>
            <a:ext cx="21627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테스트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30C29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H:\02.shinpro_개인일상폴더\shinpro 문서\shinpro_블로그관리\shinpro PPT배경\shinpro #014. PPT배경\관련이미지\circle-icons\circle-icons\full-color\png\128px\briefca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1" y="227965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1" y="1261536"/>
            <a:ext cx="4598163" cy="26850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99" y="1257276"/>
            <a:ext cx="4780914" cy="2689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340521" y="2980906"/>
            <a:ext cx="272090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32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674254"/>
              </p:ext>
            </p:extLst>
          </p:nvPr>
        </p:nvGraphicFramePr>
        <p:xfrm>
          <a:off x="920552" y="1340765"/>
          <a:ext cx="6480719" cy="5184579"/>
        </p:xfrm>
        <a:graphic>
          <a:graphicData uri="http://schemas.openxmlformats.org/drawingml/2006/table">
            <a:tbl>
              <a:tblPr/>
              <a:tblGrid>
                <a:gridCol w="2072236"/>
                <a:gridCol w="4408483"/>
              </a:tblGrid>
              <a:tr h="346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추가 예정 항목</a:t>
                      </a: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세부 사항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1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관리자 페이지</a:t>
                      </a: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홈페이지로 제작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스터디 그룹 추가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수정 및 삭제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배치도 실시간 사용 현황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on/off</a:t>
                      </a:r>
                      <a:endParaRPr lang="ko-KR" altLang="en-US" sz="12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공지사항 첨부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9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알림</a:t>
                      </a: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스터디 신청 기간 모집 알림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예약된 학습 시간 시작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분 전 알림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공지사항 업데이트 시 알림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커뮤니티</a:t>
                      </a: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관리자와 스터디 참여 사용자들 간의 커뮤니티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건의사항과 공지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테마 변경</a:t>
                      </a: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앱 설정 속성으로 테마 색상 선택 수정 가능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어플리케이션 안정화</a:t>
                      </a: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통신 및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UI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구성 처리 속도 개선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작업 처리 안정화 및 디바이스별 최적화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기타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UI</a:t>
                      </a: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학습 시간 그래프 변경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버튼 및 텍스트 색상 변경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2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서버 이전</a:t>
                      </a:r>
                    </a:p>
                  </a:txBody>
                  <a:tcPr marL="64770" marR="64770" marT="17907" marB="17907" anchor="ctr">
                    <a:lnL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교수학습센터 컴퓨터로 서버 이전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35112" y="502618"/>
            <a:ext cx="2315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업데이트 예정</a:t>
            </a:r>
            <a:endParaRPr lang="en-US" altLang="ko-KR" sz="28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10060" y="1025838"/>
            <a:ext cx="867975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0" descr="D:\라이브러리\Desktop\003.gif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715" y="4463380"/>
            <a:ext cx="2856285" cy="239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385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0" y="3418490"/>
            <a:ext cx="9906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32" y="44624"/>
            <a:ext cx="1006081" cy="37479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7922590" y="5794604"/>
            <a:ext cx="10422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www.shin-pro.pro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Soho Std" pitchFamily="18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30683" y="5971346"/>
            <a:ext cx="17748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facebook.com/shinpro01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facebook.com/</a:t>
            </a:r>
            <a:r>
              <a:rPr lang="en-US" altLang="ko-KR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shinpro.powerpoint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Soho Std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888293" y="5186574"/>
            <a:ext cx="13628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Shinpro_mail@naver.com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Soho Std" pitchFamily="18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878633" y="6615411"/>
            <a:ext cx="214674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antGarde Bk BT" panose="020B0402020202020204" pitchFamily="34" charset="0"/>
              </a:rPr>
              <a:t>Copyright </a:t>
            </a:r>
            <a:r>
              <a:rPr lang="ko-KR" altLang="en-US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antGarde Bk BT" panose="020B0402020202020204" pitchFamily="34" charset="0"/>
              </a:rPr>
              <a:t>ⓒ </a:t>
            </a:r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antGarde Bk BT" panose="020B0402020202020204" pitchFamily="34" charset="0"/>
              </a:rPr>
              <a:t>All Right Reserved by </a:t>
            </a:r>
            <a:r>
              <a:rPr lang="en-US" altLang="ko-KR" sz="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vantGarde Bk BT" panose="020B0402020202020204" pitchFamily="34" charset="0"/>
              </a:rPr>
              <a:t>papatafactory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AvantGarde Bk BT" panose="020B0402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1419" y="1645057"/>
            <a:ext cx="833593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800" dirty="0" smtClean="0">
                <a:blipFill>
                  <a:blip r:embed="rId3"/>
                  <a:stretch>
                    <a:fillRect/>
                  </a:stretch>
                </a:blipFill>
                <a:latin typeface="MetaPlusBlack-Roman" pitchFamily="82" charset="0"/>
              </a:rPr>
              <a:t>Thank you</a:t>
            </a:r>
          </a:p>
        </p:txBody>
      </p:sp>
      <p:pic>
        <p:nvPicPr>
          <p:cNvPr id="5123" name="Picture 3" descr="H:\02.shinpro_개인일상폴더\shinpro 문서\shinpro_블로그관리\shinpro PPT배경\shinpro #014. PPT배경\관련이미지\circle-icons\circle-icons\full-color\png\128px\ema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20" y="5107247"/>
            <a:ext cx="404873" cy="40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:\02.shinpro_개인일상폴더\shinpro 문서\shinpro_블로그관리\shinpro PPT배경\shinpro #014. PPT배경\관련이미지\circle-icons\circle-icons\full-color\png\128px\keyboar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20" y="5776402"/>
            <a:ext cx="404873" cy="40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255666" y="3429000"/>
            <a:ext cx="2771740" cy="360040"/>
            <a:chOff x="3007788" y="0"/>
            <a:chExt cx="4249468" cy="720080"/>
          </a:xfrm>
        </p:grpSpPr>
        <p:sp>
          <p:nvSpPr>
            <p:cNvPr id="22" name="이등변 삼각형 21"/>
            <p:cNvSpPr/>
            <p:nvPr/>
          </p:nvSpPr>
          <p:spPr>
            <a:xfrm flipV="1">
              <a:off x="3296816" y="0"/>
              <a:ext cx="3960440" cy="720080"/>
            </a:xfrm>
            <a:prstGeom prst="triangle">
              <a:avLst>
                <a:gd name="adj" fmla="val 418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3007788" y="0"/>
              <a:ext cx="3888432" cy="720080"/>
            </a:xfrm>
            <a:prstGeom prst="triangle">
              <a:avLst/>
            </a:prstGeom>
            <a:solidFill>
              <a:srgbClr val="28B3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685856" y="443806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6"/>
              </a:rPr>
              <a:t>APK Download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87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69521" y="2695297"/>
            <a:ext cx="3113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pic>
        <p:nvPicPr>
          <p:cNvPr id="1025" name="_x135116280" descr="EMB0000676024c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" t="27448" r="44328" b="12016"/>
          <a:stretch>
            <a:fillRect/>
          </a:stretch>
        </p:blipFill>
        <p:spPr bwMode="auto">
          <a:xfrm>
            <a:off x="464117" y="1484958"/>
            <a:ext cx="395313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443693" y="1529765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36327584" descr="EMB0000676024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8" y="4229420"/>
            <a:ext cx="3934549" cy="22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135771456" descr="EMB0000676024c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86535" y="2313459"/>
            <a:ext cx="3783013" cy="21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49233" y="244029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135771056" descr="EMB0000676024c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14082" y="2316634"/>
            <a:ext cx="38036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31085" y="572974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현재의 예약 시스템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의도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4" descr="H:\02.shinpro_개인일상폴더\shinpro 문서\shinpro_블로그관리\shinpro PPT배경\shinpro #014. PPT배경\관련이미지\circle-icons\circle-icons\full-color\png\128px\comput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" y="249568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241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43693" y="-385613"/>
            <a:ext cx="12754883" cy="546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35889104" descr="EMB0000676025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638017"/>
            <a:ext cx="8208912" cy="488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의도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4" descr="H:\02.shinpro_개인일상폴더\shinpro 문서\shinpro_블로그관리\shinpro PPT배경\shinpro #014. PPT배경\관련이미지\circle-icons\circle-icons\full-color\png\128px\comp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" y="249568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68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43693" y="-385613"/>
            <a:ext cx="12754883" cy="546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1148" y="161102"/>
            <a:ext cx="1861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의도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4" descr="H:\02.shinpro_개인일상폴더\shinpro 문서\shinpro_블로그관리\shinpro PPT배경\shinpro #014. PPT배경\관련이미지\circle-icons\circle-icons\full-color\png\128px\comp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" y="249568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2961"/>
              </p:ext>
            </p:extLst>
          </p:nvPr>
        </p:nvGraphicFramePr>
        <p:xfrm>
          <a:off x="3440830" y="1196752"/>
          <a:ext cx="5976666" cy="5256583"/>
        </p:xfrm>
        <a:graphic>
          <a:graphicData uri="http://schemas.openxmlformats.org/drawingml/2006/table">
            <a:tbl>
              <a:tblPr/>
              <a:tblGrid>
                <a:gridCol w="996111"/>
                <a:gridCol w="996111"/>
                <a:gridCol w="996111"/>
                <a:gridCol w="996111"/>
                <a:gridCol w="996111"/>
                <a:gridCol w="996111"/>
              </a:tblGrid>
              <a:tr h="745650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인터뷰 보고서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(1)</a:t>
                      </a:r>
                      <a:endParaRPr lang="ko-KR" altLang="en-US" sz="10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42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대상자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김희</a:t>
                      </a: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직위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직원</a:t>
                      </a: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부서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교수학습센터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진행자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송은주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박주원</a:t>
                      </a: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422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인터뷰 목적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40950">
                <a:tc gridSpan="6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◆ 현재의 시스템을 이해하고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이를 보완할 방법을 찾기 위하여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◆ 해당 시스템 개발 시 실제 적용 가능 가능성 알아보기 위하여</a:t>
                      </a: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42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인터뷰 요약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72640">
                <a:tc gridSpan="6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◆ 가산점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패널티 처리 과정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◆ 스터디 완료시간 처리 지연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단말기에 카드 접촉 시 데이터가 다른 부서로 이동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주마다 학습 지원 센터에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엑셀 형식으로 제공되고 있다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.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42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미해결 이슈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16259">
                <a:tc gridSpan="6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◆ 운영체제에 따른 범용성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◆ 스터디 완료 시간 실시간 확인</a:t>
                      </a: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99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자세한 내용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다음 페이지 참조</a:t>
                      </a:r>
                    </a:p>
                  </a:txBody>
                  <a:tcPr marL="64582" marR="64582" marT="17855" marB="178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988840"/>
            <a:ext cx="2429876" cy="387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652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-21902" y="6309320"/>
            <a:ext cx="9928513" cy="548620"/>
          </a:xfrm>
          <a:custGeom>
            <a:avLst/>
            <a:gdLst>
              <a:gd name="connsiteX0" fmla="*/ 0 w 9921552"/>
              <a:gd name="connsiteY0" fmla="*/ 0 h 706388"/>
              <a:gd name="connsiteX1" fmla="*/ 9921552 w 9921552"/>
              <a:gd name="connsiteY1" fmla="*/ 0 h 706388"/>
              <a:gd name="connsiteX2" fmla="*/ 9921552 w 9921552"/>
              <a:gd name="connsiteY2" fmla="*/ 706388 h 706388"/>
              <a:gd name="connsiteX3" fmla="*/ 0 w 9921552"/>
              <a:gd name="connsiteY3" fmla="*/ 706388 h 706388"/>
              <a:gd name="connsiteX4" fmla="*/ 0 w 9921552"/>
              <a:gd name="connsiteY4" fmla="*/ 0 h 706388"/>
              <a:gd name="connsiteX0" fmla="*/ 0 w 9927902"/>
              <a:gd name="connsiteY0" fmla="*/ 0 h 706388"/>
              <a:gd name="connsiteX1" fmla="*/ 9921552 w 9927902"/>
              <a:gd name="connsiteY1" fmla="*/ 0 h 706388"/>
              <a:gd name="connsiteX2" fmla="*/ 9927902 w 9927902"/>
              <a:gd name="connsiteY2" fmla="*/ 541288 h 706388"/>
              <a:gd name="connsiteX3" fmla="*/ 0 w 9927902"/>
              <a:gd name="connsiteY3" fmla="*/ 706388 h 706388"/>
              <a:gd name="connsiteX4" fmla="*/ 0 w 9927902"/>
              <a:gd name="connsiteY4" fmla="*/ 0 h 706388"/>
              <a:gd name="connsiteX0" fmla="*/ 0 w 9928513"/>
              <a:gd name="connsiteY0" fmla="*/ 0 h 706388"/>
              <a:gd name="connsiteX1" fmla="*/ 9927902 w 9928513"/>
              <a:gd name="connsiteY1" fmla="*/ 0 h 706388"/>
              <a:gd name="connsiteX2" fmla="*/ 9927902 w 9928513"/>
              <a:gd name="connsiteY2" fmla="*/ 541288 h 706388"/>
              <a:gd name="connsiteX3" fmla="*/ 0 w 9928513"/>
              <a:gd name="connsiteY3" fmla="*/ 706388 h 706388"/>
              <a:gd name="connsiteX4" fmla="*/ 0 w 9928513"/>
              <a:gd name="connsiteY4" fmla="*/ 0 h 70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8513" h="706388">
                <a:moveTo>
                  <a:pt x="0" y="0"/>
                </a:moveTo>
                <a:lnTo>
                  <a:pt x="9927902" y="0"/>
                </a:lnTo>
                <a:cubicBezTo>
                  <a:pt x="9930019" y="180429"/>
                  <a:pt x="9925785" y="360859"/>
                  <a:pt x="9927902" y="541288"/>
                </a:cubicBezTo>
                <a:lnTo>
                  <a:pt x="0" y="706388"/>
                </a:lnTo>
                <a:lnTo>
                  <a:pt x="0" y="0"/>
                </a:lnTo>
                <a:close/>
              </a:path>
            </a:pathLst>
          </a:custGeom>
          <a:solidFill>
            <a:srgbClr val="DA2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051" y="40040"/>
            <a:ext cx="1169521" cy="43568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-36760" y="6657885"/>
            <a:ext cx="184858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AvantGarde Bk BT" panose="020B0402020202020204" pitchFamily="34" charset="0"/>
              </a:rPr>
              <a:t>Copyright 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AvantGarde Bk BT" panose="020B0402020202020204" pitchFamily="34" charset="0"/>
              </a:rPr>
              <a:t>ⓒ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AvantGarde Bk BT" panose="020B0402020202020204" pitchFamily="34" charset="0"/>
              </a:rPr>
              <a:t>All Right Reserved by </a:t>
            </a:r>
            <a:r>
              <a:rPr lang="en-US" altLang="ko-KR" sz="700" dirty="0" err="1" smtClean="0">
                <a:solidFill>
                  <a:schemeClr val="bg1">
                    <a:lumMod val="85000"/>
                  </a:schemeClr>
                </a:solidFill>
                <a:latin typeface="AvantGarde Bk BT" panose="020B0402020202020204" pitchFamily="34" charset="0"/>
              </a:rPr>
              <a:t>shinpro</a:t>
            </a:r>
            <a:endParaRPr lang="ko-KR" altLang="en-US" sz="700" dirty="0">
              <a:solidFill>
                <a:schemeClr val="bg1">
                  <a:lumMod val="85000"/>
                </a:schemeClr>
              </a:solidFill>
              <a:latin typeface="AvantGarde Bk BT" panose="020B0402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137942" y="1869504"/>
            <a:ext cx="3621648" cy="4988496"/>
            <a:chOff x="3137942" y="1869504"/>
            <a:chExt cx="3621648" cy="4988496"/>
          </a:xfrm>
        </p:grpSpPr>
        <p:pic>
          <p:nvPicPr>
            <p:cNvPr id="6147" name="Picture 3" descr="D:\라이브러리\Desktop\Tanyas_hands_ipad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942" y="1869504"/>
              <a:ext cx="3621648" cy="498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4170539" y="3527430"/>
              <a:ext cx="153599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n-US" altLang="ko-KR" sz="1100" kern="0" dirty="0" smtClean="0">
                  <a:solidFill>
                    <a:srgbClr val="404040"/>
                  </a:solidFill>
                  <a:latin typeface="Stiff Staff" pitchFamily="50" charset="0"/>
                  <a:ea typeface="GeosansLight" panose="02000603020000020003" pitchFamily="2" charset="-127"/>
                </a:rPr>
                <a:t>www.shin-pro.pro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48680" y="1988840"/>
            <a:ext cx="2376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kern="0" dirty="0" smtClean="0">
                <a:latin typeface="DINNeuzeitGrotesk Light" pitchFamily="34" charset="0"/>
                <a:ea typeface="Yoon 윤고딕 550_TT" pitchFamily="18" charset="-127"/>
              </a:rPr>
              <a:t>깔끔한 디자인</a:t>
            </a:r>
            <a:endParaRPr lang="en-US" altLang="ko-KR" sz="2000" kern="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44488" y="3900017"/>
            <a:ext cx="2376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kern="0" dirty="0" smtClean="0">
                <a:latin typeface="DINNeuzeitGrotesk Light" pitchFamily="34" charset="0"/>
                <a:ea typeface="Yoon 윤고딕 550_TT" pitchFamily="18" charset="-127"/>
              </a:rPr>
              <a:t>실시간 통신</a:t>
            </a:r>
            <a:endParaRPr lang="en-US" altLang="ko-KR" sz="2000" kern="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926808" y="1988839"/>
            <a:ext cx="237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kern="0" dirty="0" smtClean="0">
                <a:latin typeface="DINNeuzeitGrotesk Light" pitchFamily="34" charset="0"/>
                <a:ea typeface="Yoon 윤고딕 550_TT" pitchFamily="18" charset="-127"/>
              </a:rPr>
              <a:t>간편한 예약 등</a:t>
            </a:r>
            <a:endParaRPr lang="en-US" altLang="ko-KR" sz="2000" kern="0" dirty="0">
              <a:latin typeface="DINNeuzeitGrotesk Light" pitchFamily="34" charset="0"/>
              <a:ea typeface="Yoon 윤고딕 550_TT" pitchFamily="18" charset="-127"/>
            </a:endParaRPr>
          </a:p>
          <a:p>
            <a:pPr algn="ctr" fontAlgn="base"/>
            <a:r>
              <a:rPr lang="ko-KR" altLang="en-US" sz="2000" kern="0" dirty="0" err="1" smtClean="0">
                <a:latin typeface="DINNeuzeitGrotesk Light" pitchFamily="34" charset="0"/>
                <a:ea typeface="Yoon 윤고딕 550_TT" pitchFamily="18" charset="-127"/>
              </a:rPr>
              <a:t>스터디</a:t>
            </a:r>
            <a:r>
              <a:rPr lang="ko-KR" altLang="en-US" sz="2000" kern="0" dirty="0" smtClean="0">
                <a:latin typeface="DINNeuzeitGrotesk Light" pitchFamily="34" charset="0"/>
                <a:ea typeface="Yoon 윤고딕 550_TT" pitchFamily="18" charset="-127"/>
              </a:rPr>
              <a:t> 환경 개선</a:t>
            </a:r>
            <a:endParaRPr lang="en-US" altLang="ko-KR" sz="2000" kern="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922616" y="3900016"/>
            <a:ext cx="2376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kern="0" dirty="0" smtClean="0">
                <a:latin typeface="DINNeuzeitGrotesk Light" pitchFamily="34" charset="0"/>
                <a:ea typeface="Yoon 윤고딕 550_TT" pitchFamily="18" charset="-127"/>
              </a:rPr>
              <a:t>기존 시스템 대체</a:t>
            </a:r>
            <a:endParaRPr lang="en-US" altLang="ko-KR" sz="2000" kern="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" name="한쪽 모서리가 잘린 사각형 3"/>
          <p:cNvSpPr/>
          <p:nvPr/>
        </p:nvSpPr>
        <p:spPr>
          <a:xfrm>
            <a:off x="610060" y="1725488"/>
            <a:ext cx="1897608" cy="288031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30C29F"/>
                </a:solidFill>
                <a:latin typeface="Klavika Medium" panose="02000606040000020004" pitchFamily="2" charset="0"/>
              </a:rPr>
              <a:t> </a:t>
            </a:r>
            <a:r>
              <a:rPr lang="en-US" altLang="ko-KR" sz="1200" kern="0" dirty="0">
                <a:solidFill>
                  <a:schemeClr val="bg1">
                    <a:lumMod val="85000"/>
                  </a:schemeClr>
                </a:solidFill>
                <a:latin typeface="Klavika Medium" panose="02000606040000020004" pitchFamily="2" charset="0"/>
                <a:ea typeface="Yoon 윤고딕 550_TT" pitchFamily="18" charset="-127"/>
              </a:rPr>
              <a:t>BUSINESS </a:t>
            </a:r>
            <a:r>
              <a:rPr lang="en-US" altLang="ko-KR" sz="1200" kern="0" dirty="0" smtClean="0">
                <a:solidFill>
                  <a:schemeClr val="bg1">
                    <a:lumMod val="85000"/>
                  </a:schemeClr>
                </a:solidFill>
                <a:latin typeface="Klavika Medium" panose="02000606040000020004" pitchFamily="2" charset="0"/>
                <a:ea typeface="Yoon 윤고딕 550_TT" pitchFamily="18" charset="-127"/>
              </a:rPr>
              <a:t>OVERVIEW</a:t>
            </a:r>
            <a:endParaRPr lang="en-US" altLang="ko-KR" sz="1200" kern="0" dirty="0">
              <a:solidFill>
                <a:schemeClr val="bg1">
                  <a:lumMod val="85000"/>
                </a:schemeClr>
              </a:solidFill>
              <a:latin typeface="Klavika Medium" panose="02000606040000020004" pitchFamily="2" charset="0"/>
              <a:ea typeface="Yoon 윤고딕 550_TT" pitchFamily="18" charset="-127"/>
            </a:endParaRPr>
          </a:p>
        </p:txBody>
      </p:sp>
      <p:sp>
        <p:nvSpPr>
          <p:cNvPr id="46" name="한쪽 모서리가 잘린 사각형 45"/>
          <p:cNvSpPr/>
          <p:nvPr/>
        </p:nvSpPr>
        <p:spPr>
          <a:xfrm>
            <a:off x="610060" y="3645024"/>
            <a:ext cx="1897608" cy="288031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30C29F"/>
                </a:solidFill>
                <a:latin typeface="Klavika Medium" panose="02000606040000020004" pitchFamily="2" charset="0"/>
              </a:rPr>
              <a:t> </a:t>
            </a:r>
            <a:r>
              <a:rPr lang="en-US" altLang="ko-KR" sz="1200" kern="0" dirty="0">
                <a:solidFill>
                  <a:srgbClr val="30C29F"/>
                </a:solidFill>
                <a:latin typeface="Klavika Medium" panose="02000606040000020004" pitchFamily="2" charset="0"/>
                <a:ea typeface="Yoon 윤고딕 550_TT" pitchFamily="18" charset="-127"/>
              </a:rPr>
              <a:t>BUSINESS </a:t>
            </a:r>
            <a:r>
              <a:rPr lang="en-US" altLang="ko-KR" sz="1200" kern="0" dirty="0" smtClean="0">
                <a:solidFill>
                  <a:srgbClr val="30C29F"/>
                </a:solidFill>
                <a:latin typeface="Klavika Medium" panose="02000606040000020004" pitchFamily="2" charset="0"/>
                <a:ea typeface="Yoon 윤고딕 550_TT" pitchFamily="18" charset="-127"/>
              </a:rPr>
              <a:t>OVERVIEW</a:t>
            </a:r>
            <a:endParaRPr lang="en-US" altLang="ko-KR" sz="1200" kern="0" dirty="0">
              <a:solidFill>
                <a:srgbClr val="30C29F"/>
              </a:solidFill>
              <a:latin typeface="Klavika Medium" panose="02000606040000020004" pitchFamily="2" charset="0"/>
              <a:ea typeface="Yoon 윤고딕 550_TT" pitchFamily="18" charset="-127"/>
            </a:endParaRPr>
          </a:p>
        </p:txBody>
      </p:sp>
      <p:sp>
        <p:nvSpPr>
          <p:cNvPr id="47" name="한쪽 모서리가 잘린 사각형 46"/>
          <p:cNvSpPr/>
          <p:nvPr/>
        </p:nvSpPr>
        <p:spPr>
          <a:xfrm>
            <a:off x="7185248" y="3645024"/>
            <a:ext cx="1897608" cy="288031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2BE1DD"/>
                </a:solidFill>
                <a:latin typeface="Klavika Medium" panose="02000606040000020004" pitchFamily="2" charset="0"/>
              </a:rPr>
              <a:t> </a:t>
            </a:r>
            <a:r>
              <a:rPr lang="en-US" altLang="ko-KR" sz="1200" kern="0" dirty="0">
                <a:solidFill>
                  <a:srgbClr val="E28560"/>
                </a:solidFill>
                <a:latin typeface="Klavika Medium" panose="02000606040000020004" pitchFamily="2" charset="0"/>
                <a:ea typeface="Yoon 윤고딕 550_TT" pitchFamily="18" charset="-127"/>
              </a:rPr>
              <a:t>BUSINESS </a:t>
            </a:r>
            <a:r>
              <a:rPr lang="en-US" altLang="ko-KR" sz="1200" kern="0" dirty="0" smtClean="0">
                <a:solidFill>
                  <a:srgbClr val="E28560"/>
                </a:solidFill>
                <a:latin typeface="Klavika Medium" panose="02000606040000020004" pitchFamily="2" charset="0"/>
                <a:ea typeface="Yoon 윤고딕 550_TT" pitchFamily="18" charset="-127"/>
              </a:rPr>
              <a:t>OVERVIEW</a:t>
            </a:r>
            <a:endParaRPr lang="en-US" altLang="ko-KR" sz="1200" kern="0" dirty="0">
              <a:solidFill>
                <a:srgbClr val="E28560"/>
              </a:solidFill>
              <a:latin typeface="Klavika Medium" panose="02000606040000020004" pitchFamily="2" charset="0"/>
              <a:ea typeface="Yoon 윤고딕 550_TT" pitchFamily="18" charset="-127"/>
            </a:endParaRPr>
          </a:p>
        </p:txBody>
      </p:sp>
      <p:sp>
        <p:nvSpPr>
          <p:cNvPr id="51" name="한쪽 모서리가 잘린 사각형 50"/>
          <p:cNvSpPr/>
          <p:nvPr/>
        </p:nvSpPr>
        <p:spPr>
          <a:xfrm>
            <a:off x="7185248" y="1725488"/>
            <a:ext cx="1897608" cy="288031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2BE1DD"/>
                </a:solidFill>
                <a:latin typeface="Klavika Medium" panose="02000606040000020004" pitchFamily="2" charset="0"/>
              </a:rPr>
              <a:t> </a:t>
            </a:r>
            <a:r>
              <a:rPr lang="en-US" altLang="ko-KR" sz="1200" kern="0" dirty="0">
                <a:solidFill>
                  <a:srgbClr val="2BE1DD"/>
                </a:solidFill>
                <a:latin typeface="Klavika Medium" panose="02000606040000020004" pitchFamily="2" charset="0"/>
                <a:ea typeface="Yoon 윤고딕 550_TT" pitchFamily="18" charset="-127"/>
              </a:rPr>
              <a:t>BUSINESS </a:t>
            </a:r>
            <a:r>
              <a:rPr lang="en-US" altLang="ko-KR" sz="1200" kern="0" dirty="0" smtClean="0">
                <a:solidFill>
                  <a:srgbClr val="2BE1DD"/>
                </a:solidFill>
                <a:latin typeface="Klavika Medium" panose="02000606040000020004" pitchFamily="2" charset="0"/>
                <a:ea typeface="Yoon 윤고딕 550_TT" pitchFamily="18" charset="-127"/>
              </a:rPr>
              <a:t>OVERVIEW</a:t>
            </a:r>
            <a:endParaRPr lang="en-US" altLang="ko-KR" sz="1200" kern="0" dirty="0">
              <a:solidFill>
                <a:srgbClr val="2BE1DD"/>
              </a:solidFill>
              <a:latin typeface="Klavika Medium" panose="02000606040000020004" pitchFamily="2" charset="0"/>
              <a:ea typeface="Yoon 윤고딕 550_TT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936776" y="2315948"/>
            <a:ext cx="669280" cy="25289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2824510" y="3933055"/>
            <a:ext cx="781546" cy="1773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6219254" y="2315948"/>
            <a:ext cx="781546" cy="24895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224736" y="3879362"/>
            <a:ext cx="805954" cy="2309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10060" y="1641139"/>
            <a:ext cx="1822660" cy="84348"/>
          </a:xfrm>
          <a:custGeom>
            <a:avLst/>
            <a:gdLst>
              <a:gd name="connsiteX0" fmla="*/ 0 w 1822660"/>
              <a:gd name="connsiteY0" fmla="*/ 0 h 456727"/>
              <a:gd name="connsiteX1" fmla="*/ 1822660 w 1822660"/>
              <a:gd name="connsiteY1" fmla="*/ 0 h 456727"/>
              <a:gd name="connsiteX2" fmla="*/ 1822660 w 1822660"/>
              <a:gd name="connsiteY2" fmla="*/ 456727 h 456727"/>
              <a:gd name="connsiteX3" fmla="*/ 0 w 1822660"/>
              <a:gd name="connsiteY3" fmla="*/ 456727 h 456727"/>
              <a:gd name="connsiteX4" fmla="*/ 0 w 1822660"/>
              <a:gd name="connsiteY4" fmla="*/ 0 h 456727"/>
              <a:gd name="connsiteX0" fmla="*/ 0 w 1822660"/>
              <a:gd name="connsiteY0" fmla="*/ 0 h 456727"/>
              <a:gd name="connsiteX1" fmla="*/ 1822660 w 1822660"/>
              <a:gd name="connsiteY1" fmla="*/ 456727 h 456727"/>
              <a:gd name="connsiteX2" fmla="*/ 0 w 1822660"/>
              <a:gd name="connsiteY2" fmla="*/ 456727 h 456727"/>
              <a:gd name="connsiteX3" fmla="*/ 0 w 1822660"/>
              <a:gd name="connsiteY3" fmla="*/ 0 h 45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2660" h="456727">
                <a:moveTo>
                  <a:pt x="0" y="0"/>
                </a:moveTo>
                <a:lnTo>
                  <a:pt x="1822660" y="456727"/>
                </a:lnTo>
                <a:lnTo>
                  <a:pt x="0" y="456727"/>
                </a:lnTo>
                <a:lnTo>
                  <a:pt x="0" y="0"/>
                </a:lnTo>
                <a:close/>
              </a:path>
            </a:pathLst>
          </a:custGeom>
          <a:solidFill>
            <a:srgbClr val="DA2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17"/>
          <p:cNvSpPr/>
          <p:nvPr/>
        </p:nvSpPr>
        <p:spPr>
          <a:xfrm>
            <a:off x="608591" y="3560676"/>
            <a:ext cx="1822660" cy="84348"/>
          </a:xfrm>
          <a:custGeom>
            <a:avLst/>
            <a:gdLst>
              <a:gd name="connsiteX0" fmla="*/ 0 w 1822660"/>
              <a:gd name="connsiteY0" fmla="*/ 0 h 456727"/>
              <a:gd name="connsiteX1" fmla="*/ 1822660 w 1822660"/>
              <a:gd name="connsiteY1" fmla="*/ 0 h 456727"/>
              <a:gd name="connsiteX2" fmla="*/ 1822660 w 1822660"/>
              <a:gd name="connsiteY2" fmla="*/ 456727 h 456727"/>
              <a:gd name="connsiteX3" fmla="*/ 0 w 1822660"/>
              <a:gd name="connsiteY3" fmla="*/ 456727 h 456727"/>
              <a:gd name="connsiteX4" fmla="*/ 0 w 1822660"/>
              <a:gd name="connsiteY4" fmla="*/ 0 h 456727"/>
              <a:gd name="connsiteX0" fmla="*/ 0 w 1822660"/>
              <a:gd name="connsiteY0" fmla="*/ 0 h 456727"/>
              <a:gd name="connsiteX1" fmla="*/ 1822660 w 1822660"/>
              <a:gd name="connsiteY1" fmla="*/ 456727 h 456727"/>
              <a:gd name="connsiteX2" fmla="*/ 0 w 1822660"/>
              <a:gd name="connsiteY2" fmla="*/ 456727 h 456727"/>
              <a:gd name="connsiteX3" fmla="*/ 0 w 1822660"/>
              <a:gd name="connsiteY3" fmla="*/ 0 h 45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2660" h="456727">
                <a:moveTo>
                  <a:pt x="0" y="0"/>
                </a:moveTo>
                <a:lnTo>
                  <a:pt x="1822660" y="456727"/>
                </a:lnTo>
                <a:lnTo>
                  <a:pt x="0" y="456727"/>
                </a:lnTo>
                <a:lnTo>
                  <a:pt x="0" y="0"/>
                </a:lnTo>
                <a:close/>
              </a:path>
            </a:pathLst>
          </a:custGeom>
          <a:solidFill>
            <a:srgbClr val="DA2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17"/>
          <p:cNvSpPr/>
          <p:nvPr/>
        </p:nvSpPr>
        <p:spPr>
          <a:xfrm>
            <a:off x="7185248" y="1641140"/>
            <a:ext cx="1822660" cy="84348"/>
          </a:xfrm>
          <a:custGeom>
            <a:avLst/>
            <a:gdLst>
              <a:gd name="connsiteX0" fmla="*/ 0 w 1822660"/>
              <a:gd name="connsiteY0" fmla="*/ 0 h 456727"/>
              <a:gd name="connsiteX1" fmla="*/ 1822660 w 1822660"/>
              <a:gd name="connsiteY1" fmla="*/ 0 h 456727"/>
              <a:gd name="connsiteX2" fmla="*/ 1822660 w 1822660"/>
              <a:gd name="connsiteY2" fmla="*/ 456727 h 456727"/>
              <a:gd name="connsiteX3" fmla="*/ 0 w 1822660"/>
              <a:gd name="connsiteY3" fmla="*/ 456727 h 456727"/>
              <a:gd name="connsiteX4" fmla="*/ 0 w 1822660"/>
              <a:gd name="connsiteY4" fmla="*/ 0 h 456727"/>
              <a:gd name="connsiteX0" fmla="*/ 0 w 1822660"/>
              <a:gd name="connsiteY0" fmla="*/ 0 h 456727"/>
              <a:gd name="connsiteX1" fmla="*/ 1822660 w 1822660"/>
              <a:gd name="connsiteY1" fmla="*/ 456727 h 456727"/>
              <a:gd name="connsiteX2" fmla="*/ 0 w 1822660"/>
              <a:gd name="connsiteY2" fmla="*/ 456727 h 456727"/>
              <a:gd name="connsiteX3" fmla="*/ 0 w 1822660"/>
              <a:gd name="connsiteY3" fmla="*/ 0 h 45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2660" h="456727">
                <a:moveTo>
                  <a:pt x="0" y="0"/>
                </a:moveTo>
                <a:lnTo>
                  <a:pt x="1822660" y="456727"/>
                </a:lnTo>
                <a:lnTo>
                  <a:pt x="0" y="456727"/>
                </a:lnTo>
                <a:lnTo>
                  <a:pt x="0" y="0"/>
                </a:lnTo>
                <a:close/>
              </a:path>
            </a:pathLst>
          </a:custGeom>
          <a:solidFill>
            <a:srgbClr val="DA2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17"/>
          <p:cNvSpPr/>
          <p:nvPr/>
        </p:nvSpPr>
        <p:spPr>
          <a:xfrm>
            <a:off x="7185248" y="3560676"/>
            <a:ext cx="1822660" cy="84348"/>
          </a:xfrm>
          <a:custGeom>
            <a:avLst/>
            <a:gdLst>
              <a:gd name="connsiteX0" fmla="*/ 0 w 1822660"/>
              <a:gd name="connsiteY0" fmla="*/ 0 h 456727"/>
              <a:gd name="connsiteX1" fmla="*/ 1822660 w 1822660"/>
              <a:gd name="connsiteY1" fmla="*/ 0 h 456727"/>
              <a:gd name="connsiteX2" fmla="*/ 1822660 w 1822660"/>
              <a:gd name="connsiteY2" fmla="*/ 456727 h 456727"/>
              <a:gd name="connsiteX3" fmla="*/ 0 w 1822660"/>
              <a:gd name="connsiteY3" fmla="*/ 456727 h 456727"/>
              <a:gd name="connsiteX4" fmla="*/ 0 w 1822660"/>
              <a:gd name="connsiteY4" fmla="*/ 0 h 456727"/>
              <a:gd name="connsiteX0" fmla="*/ 0 w 1822660"/>
              <a:gd name="connsiteY0" fmla="*/ 0 h 456727"/>
              <a:gd name="connsiteX1" fmla="*/ 1822660 w 1822660"/>
              <a:gd name="connsiteY1" fmla="*/ 456727 h 456727"/>
              <a:gd name="connsiteX2" fmla="*/ 0 w 1822660"/>
              <a:gd name="connsiteY2" fmla="*/ 456727 h 456727"/>
              <a:gd name="connsiteX3" fmla="*/ 0 w 1822660"/>
              <a:gd name="connsiteY3" fmla="*/ 0 h 45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2660" h="456727">
                <a:moveTo>
                  <a:pt x="0" y="0"/>
                </a:moveTo>
                <a:lnTo>
                  <a:pt x="1822660" y="456727"/>
                </a:lnTo>
                <a:lnTo>
                  <a:pt x="0" y="456727"/>
                </a:lnTo>
                <a:lnTo>
                  <a:pt x="0" y="0"/>
                </a:lnTo>
                <a:close/>
              </a:path>
            </a:pathLst>
          </a:custGeom>
          <a:solidFill>
            <a:srgbClr val="DA2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35112" y="502618"/>
            <a:ext cx="1638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목표</a:t>
            </a:r>
            <a:endParaRPr lang="en-US" altLang="ko-KR" sz="28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41698" y="364118"/>
            <a:ext cx="16578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tiff Staff" pitchFamily="50" charset="0"/>
                <a:ea typeface="GeosansLight" panose="02000603020000020003" pitchFamily="2" charset="-127"/>
              </a:rPr>
              <a:t>www.shin-pro.pro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10060" y="1025838"/>
            <a:ext cx="867975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80" y="2132856"/>
            <a:ext cx="2085108" cy="279146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48680" y="3900016"/>
            <a:ext cx="2376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kern="0" dirty="0" smtClean="0">
                <a:latin typeface="DINNeuzeitGrotesk Light" pitchFamily="34" charset="0"/>
                <a:ea typeface="Yoon 윤고딕 550_TT" pitchFamily="18" charset="-127"/>
              </a:rPr>
              <a:t>실시간 통신</a:t>
            </a:r>
            <a:endParaRPr lang="en-US" altLang="ko-KR" sz="2000" kern="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31000" y="1988838"/>
            <a:ext cx="237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kern="0" dirty="0" smtClean="0">
                <a:latin typeface="DINNeuzeitGrotesk Light" pitchFamily="34" charset="0"/>
                <a:ea typeface="Yoon 윤고딕 550_TT" pitchFamily="18" charset="-127"/>
              </a:rPr>
              <a:t>간편한 예약 등</a:t>
            </a:r>
            <a:endParaRPr lang="en-US" altLang="ko-KR" sz="2000" kern="0" dirty="0">
              <a:latin typeface="DINNeuzeitGrotesk Light" pitchFamily="34" charset="0"/>
              <a:ea typeface="Yoon 윤고딕 550_TT" pitchFamily="18" charset="-127"/>
            </a:endParaRPr>
          </a:p>
          <a:p>
            <a:pPr algn="ctr" fontAlgn="base"/>
            <a:r>
              <a:rPr lang="ko-KR" altLang="en-US" sz="2000" kern="0" dirty="0" err="1" smtClean="0">
                <a:latin typeface="DINNeuzeitGrotesk Light" pitchFamily="34" charset="0"/>
                <a:ea typeface="Yoon 윤고딕 550_TT" pitchFamily="18" charset="-127"/>
              </a:rPr>
              <a:t>스터디</a:t>
            </a:r>
            <a:r>
              <a:rPr lang="ko-KR" altLang="en-US" sz="2000" kern="0" dirty="0" smtClean="0">
                <a:latin typeface="DINNeuzeitGrotesk Light" pitchFamily="34" charset="0"/>
                <a:ea typeface="Yoon 윤고딕 550_TT" pitchFamily="18" charset="-127"/>
              </a:rPr>
              <a:t> 환경 개선</a:t>
            </a:r>
            <a:endParaRPr lang="en-US" altLang="ko-KR" sz="2000" kern="0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373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148" y="161102"/>
            <a:ext cx="30668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 다이어그램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73" name="_x136328888" descr="EMB0000676025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t="7338" r="2234" b="17395"/>
          <a:stretch>
            <a:fillRect/>
          </a:stretch>
        </p:blipFill>
        <p:spPr bwMode="auto">
          <a:xfrm>
            <a:off x="191800" y="1635888"/>
            <a:ext cx="6624736" cy="45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369129" y="215328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스터디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신청자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01188" y="364278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학습지원센터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23392" y="288075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Server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5337" y="5224956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어플리케이션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29945" y="443387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학생팀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DA2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46" b="9830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84" b="10611"/>
          <a:stretch/>
        </p:blipFill>
        <p:spPr>
          <a:xfrm rot="196253">
            <a:off x="6422322" y="54014"/>
            <a:ext cx="3440832" cy="1600109"/>
          </a:xfrm>
          <a:prstGeom prst="rect">
            <a:avLst/>
          </a:prstGeom>
        </p:spPr>
      </p:pic>
      <p:pic>
        <p:nvPicPr>
          <p:cNvPr id="27" name="Picture 7" descr="H:\02.shinpro_개인일상폴더\shinpro 문서\shinpro_블로그관리\shinpro PPT배경\shinpro #014. PPT배경\관련이미지\circle-icons\circle-icons\full-color\png\128px\documen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00" y="227965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6426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64699" y="137807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36326944" descr="EMB000067602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/>
          <a:stretch>
            <a:fillRect/>
          </a:stretch>
        </p:blipFill>
        <p:spPr bwMode="auto">
          <a:xfrm>
            <a:off x="620209" y="1406029"/>
            <a:ext cx="7143773" cy="487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1148" y="161102"/>
            <a:ext cx="30668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 다이어그램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41148" y="618614"/>
            <a:ext cx="865729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372" y="808349"/>
            <a:ext cx="9910255" cy="45719"/>
          </a:xfrm>
          <a:prstGeom prst="rect">
            <a:avLst/>
          </a:prstGeom>
          <a:solidFill>
            <a:srgbClr val="DA2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16200000">
            <a:off x="6045658" y="3337157"/>
            <a:ext cx="5970745" cy="1448685"/>
            <a:chOff x="1748802" y="1638267"/>
            <a:chExt cx="7100185" cy="1678073"/>
          </a:xfrm>
        </p:grpSpPr>
        <p:pic>
          <p:nvPicPr>
            <p:cNvPr id="15" name="Picture 3" descr="H:\02.shinpro_개인일상폴더\shinpro 문서\shinpro_블로그관리\shinpro PPT배경\shinpro #014. PPT배경\관련이미지\circle-icons\circle-icons\full-color\png\128px\briefcas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8338" y="2924570"/>
              <a:ext cx="390649" cy="390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H:\02.shinpro_개인일상폴더\shinpro 문서\shinpro_블로그관리\shinpro PPT배경\shinpro #014. PPT배경\관련이미지\circle-icons\circle-icons\full-color\png\128px\comp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252" y="2924196"/>
              <a:ext cx="390649" cy="390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H:\02.shinpro_개인일상폴더\shinpro 문서\shinpro_블로그관리\shinpro PPT배경\shinpro #014. PPT배경\관련이미지\circle-icons\circle-icons\full-color\png\128px\new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94" y="2924944"/>
              <a:ext cx="390649" cy="390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H:\02.shinpro_개인일상폴더\shinpro 문서\shinpro_블로그관리\shinpro PPT배경\shinpro #014. PPT배경\관련이미지\circle-icons\circle-icons\full-color\png\128px\glob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0166" y="2925318"/>
              <a:ext cx="390649" cy="390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H:\02.shinpro_개인일상폴더\shinpro 문서\shinpro_블로그관리\shinpro PPT배경\shinpro #014. PPT배경\관련이미지\circle-icons\circle-icons\full-color\png\128px\documen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080" y="2925691"/>
              <a:ext cx="390649" cy="390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직선 연결선 19"/>
            <p:cNvCxnSpPr>
              <a:stCxn id="16" idx="0"/>
            </p:cNvCxnSpPr>
            <p:nvPr/>
          </p:nvCxnSpPr>
          <p:spPr>
            <a:xfrm flipH="1" flipV="1">
              <a:off x="7105491" y="1804894"/>
              <a:ext cx="774086" cy="111930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5" idx="0"/>
            </p:cNvCxnSpPr>
            <p:nvPr/>
          </p:nvCxnSpPr>
          <p:spPr>
            <a:xfrm flipH="1" flipV="1">
              <a:off x="7617296" y="1638267"/>
              <a:ext cx="1036367" cy="128630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2000672" y="1638267"/>
              <a:ext cx="561662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1936377" y="1804894"/>
              <a:ext cx="516911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1748802" y="1989628"/>
              <a:ext cx="477792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8" idx="0"/>
            </p:cNvCxnSpPr>
            <p:nvPr/>
          </p:nvCxnSpPr>
          <p:spPr>
            <a:xfrm flipH="1" flipV="1">
              <a:off x="6526729" y="1992615"/>
              <a:ext cx="578762" cy="93270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1828536" y="2174984"/>
              <a:ext cx="413257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9" idx="0"/>
            </p:cNvCxnSpPr>
            <p:nvPr/>
          </p:nvCxnSpPr>
          <p:spPr>
            <a:xfrm flipH="1" flipV="1">
              <a:off x="5961112" y="2174984"/>
              <a:ext cx="370293" cy="7507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1908270" y="2366808"/>
              <a:ext cx="345372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7" idx="0"/>
            </p:cNvCxnSpPr>
            <p:nvPr/>
          </p:nvCxnSpPr>
          <p:spPr>
            <a:xfrm flipH="1" flipV="1">
              <a:off x="5361994" y="2366808"/>
              <a:ext cx="195325" cy="55813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7" descr="H:\02.shinpro_개인일상폴더\shinpro 문서\shinpro_블로그관리\shinpro PPT배경\shinpro #014. PPT배경\관련이미지\circle-icons\circle-icons\full-color\png\128px\documen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00" y="227965"/>
            <a:ext cx="390649" cy="39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5518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463972"/>
            <a:ext cx="9906000" cy="1224136"/>
            <a:chOff x="0" y="463972"/>
            <a:chExt cx="9906000" cy="1224136"/>
          </a:xfrm>
        </p:grpSpPr>
        <p:pic>
          <p:nvPicPr>
            <p:cNvPr id="3074" name="Picture 2" descr="D:\라이브러리\Desktop\launcher_1x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3972"/>
              <a:ext cx="1568624" cy="1176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0" y="463972"/>
              <a:ext cx="9906000" cy="1176468"/>
            </a:xfrm>
            <a:prstGeom prst="rect">
              <a:avLst/>
            </a:prstGeom>
            <a:solidFill>
              <a:srgbClr val="DA2E47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524174" y="1411109"/>
              <a:ext cx="16578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tiff Staff" pitchFamily="50" charset="0"/>
                  <a:ea typeface="GeosansLight" panose="02000603020000020003" pitchFamily="2" charset="-127"/>
                </a:rPr>
                <a:t>www.shin-pro.pro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44886" y="463972"/>
              <a:ext cx="8361114" cy="1176468"/>
            </a:xfrm>
            <a:custGeom>
              <a:avLst/>
              <a:gdLst>
                <a:gd name="connsiteX0" fmla="*/ 0 w 9906000"/>
                <a:gd name="connsiteY0" fmla="*/ 0 h 216024"/>
                <a:gd name="connsiteX1" fmla="*/ 9906000 w 9906000"/>
                <a:gd name="connsiteY1" fmla="*/ 0 h 216024"/>
                <a:gd name="connsiteX2" fmla="*/ 9906000 w 9906000"/>
                <a:gd name="connsiteY2" fmla="*/ 216024 h 216024"/>
                <a:gd name="connsiteX3" fmla="*/ 0 w 9906000"/>
                <a:gd name="connsiteY3" fmla="*/ 216024 h 216024"/>
                <a:gd name="connsiteX4" fmla="*/ 0 w 9906000"/>
                <a:gd name="connsiteY4" fmla="*/ 0 h 216024"/>
                <a:gd name="connsiteX0" fmla="*/ 0 w 9906000"/>
                <a:gd name="connsiteY0" fmla="*/ 0 h 216024"/>
                <a:gd name="connsiteX1" fmla="*/ 9906000 w 9906000"/>
                <a:gd name="connsiteY1" fmla="*/ 0 h 216024"/>
                <a:gd name="connsiteX2" fmla="*/ 9906000 w 9906000"/>
                <a:gd name="connsiteY2" fmla="*/ 216024 h 216024"/>
                <a:gd name="connsiteX3" fmla="*/ 476250 w 9906000"/>
                <a:gd name="connsiteY3" fmla="*/ 133474 h 216024"/>
                <a:gd name="connsiteX4" fmla="*/ 0 w 9906000"/>
                <a:gd name="connsiteY4" fmla="*/ 0 h 216024"/>
                <a:gd name="connsiteX0" fmla="*/ 0 w 9906000"/>
                <a:gd name="connsiteY0" fmla="*/ 0 h 216024"/>
                <a:gd name="connsiteX1" fmla="*/ 9906000 w 9906000"/>
                <a:gd name="connsiteY1" fmla="*/ 0 h 216024"/>
                <a:gd name="connsiteX2" fmla="*/ 9906000 w 9906000"/>
                <a:gd name="connsiteY2" fmla="*/ 216024 h 216024"/>
                <a:gd name="connsiteX3" fmla="*/ 0 w 9906000"/>
                <a:gd name="connsiteY3" fmla="*/ 0 h 21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6000" h="216024">
                  <a:moveTo>
                    <a:pt x="0" y="0"/>
                  </a:moveTo>
                  <a:lnTo>
                    <a:pt x="9906000" y="0"/>
                  </a:lnTo>
                  <a:lnTo>
                    <a:pt x="9906000" y="216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2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9521" cy="435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27279" y="813679"/>
            <a:ext cx="17716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  <a:endParaRPr lang="ko-KR" alt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64699" y="137807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71928"/>
              </p:ext>
            </p:extLst>
          </p:nvPr>
        </p:nvGraphicFramePr>
        <p:xfrm>
          <a:off x="632520" y="1835278"/>
          <a:ext cx="6782105" cy="4690067"/>
        </p:xfrm>
        <a:graphic>
          <a:graphicData uri="http://schemas.openxmlformats.org/drawingml/2006/table">
            <a:tbl>
              <a:tblPr/>
              <a:tblGrid>
                <a:gridCol w="2283885"/>
                <a:gridCol w="4498220"/>
              </a:tblGrid>
              <a:tr h="6479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Opeartion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System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F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Windows 8.1 (64-bit)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79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Language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F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JDK 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7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Development Tool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F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Eclipse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MySQL server 5.1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MySQL workbench 6.1 CE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Rational Rose Enterprise Edition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E-RWin Data Modeler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0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Design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F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Adobe photoshop 7.0.1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Adobe illustration CC 2014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79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Tool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F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Android Development Tools plug-in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5" descr="D:\라이브러리\Desktop\Untitled-1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7"/>
          <a:stretch/>
        </p:blipFill>
        <p:spPr bwMode="auto">
          <a:xfrm>
            <a:off x="7315794" y="4659093"/>
            <a:ext cx="2601327" cy="221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272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3332</TotalTime>
  <Words>1104</Words>
  <Application>Microsoft Office PowerPoint</Application>
  <PresentationFormat>A4 용지(210x297mm)</PresentationFormat>
  <Paragraphs>285</Paragraphs>
  <Slides>27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7" baseType="lpstr">
      <vt:lpstr>DINNeuzeitGrotesk Light</vt:lpstr>
      <vt:lpstr>Yoon 윤고딕 550_TT</vt:lpstr>
      <vt:lpstr>Rix고딕 M</vt:lpstr>
      <vt:lpstr>바탕</vt:lpstr>
      <vt:lpstr>Soho Std</vt:lpstr>
      <vt:lpstr>Facet Ultra</vt:lpstr>
      <vt:lpstr>12롯데마트행복Bold</vt:lpstr>
      <vt:lpstr>Stiff Staff</vt:lpstr>
      <vt:lpstr>Metropolis 1920</vt:lpstr>
      <vt:lpstr>GeosansLight</vt:lpstr>
      <vt:lpstr>Arial</vt:lpstr>
      <vt:lpstr>MetaPlusBlack-Roman</vt:lpstr>
      <vt:lpstr>HY견고딕</vt:lpstr>
      <vt:lpstr>Wingdings</vt:lpstr>
      <vt:lpstr>Klavika Medium</vt:lpstr>
      <vt:lpstr>AppleGothic</vt:lpstr>
      <vt:lpstr>AvantGarde Bk BT</vt:lpstr>
      <vt:lpstr>나눔고딕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AchartEngine</vt:lpstr>
      <vt:lpstr>PowerPoint 프레젠테이션</vt:lpstr>
      <vt:lpstr>SQLite</vt:lpstr>
      <vt:lpstr>AsyncTask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 kang sik</dc:creator>
  <cp:lastModifiedBy>박주원</cp:lastModifiedBy>
  <cp:revision>314</cp:revision>
  <dcterms:created xsi:type="dcterms:W3CDTF">2012-07-28T13:11:05Z</dcterms:created>
  <dcterms:modified xsi:type="dcterms:W3CDTF">2014-10-22T06:06:19Z</dcterms:modified>
</cp:coreProperties>
</file>